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1" r:id="rId4"/>
    <p:sldId id="283" r:id="rId5"/>
    <p:sldId id="285" r:id="rId6"/>
    <p:sldId id="277" r:id="rId7"/>
    <p:sldId id="258" r:id="rId8"/>
    <p:sldId id="259" r:id="rId9"/>
    <p:sldId id="261" r:id="rId10"/>
    <p:sldId id="262" r:id="rId11"/>
    <p:sldId id="286" r:id="rId12"/>
    <p:sldId id="287" r:id="rId13"/>
    <p:sldId id="288" r:id="rId14"/>
    <p:sldId id="289" r:id="rId15"/>
    <p:sldId id="290" r:id="rId16"/>
    <p:sldId id="291" r:id="rId17"/>
    <p:sldId id="267" r:id="rId18"/>
    <p:sldId id="268" r:id="rId19"/>
    <p:sldId id="269" r:id="rId20"/>
    <p:sldId id="270" r:id="rId21"/>
    <p:sldId id="279" r:id="rId22"/>
    <p:sldId id="280" r:id="rId23"/>
    <p:sldId id="292" r:id="rId24"/>
    <p:sldId id="275" r:id="rId25"/>
    <p:sldId id="278" r:id="rId26"/>
    <p:sldId id="27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7" autoAdjust="0"/>
    <p:restoredTop sz="94660"/>
  </p:normalViewPr>
  <p:slideViewPr>
    <p:cSldViewPr>
      <p:cViewPr varScale="1">
        <p:scale>
          <a:sx n="93" d="100"/>
          <a:sy n="93" d="100"/>
        </p:scale>
        <p:origin x="13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E710B-6A0C-4BB0-AB3F-B2FF0822EEDE}" type="doc">
      <dgm:prSet loTypeId="urn:microsoft.com/office/officeart/2005/8/layout/vList3#1" loCatId="picture" qsTypeId="urn:microsoft.com/office/officeart/2005/8/quickstyle/simple1" qsCatId="simple" csTypeId="urn:microsoft.com/office/officeart/2005/8/colors/accent1_2" csCatId="accent1" phldr="1"/>
      <dgm:spPr/>
    </dgm:pt>
    <dgm:pt modelId="{D2D20B8C-9A68-49AB-8912-A3379FB10206}">
      <dgm:prSet phldrT="[Text]" custT="1"/>
      <dgm:spPr>
        <a:solidFill>
          <a:srgbClr val="00B0F0"/>
        </a:solidFill>
      </dgm:spPr>
      <dgm:t>
        <a:bodyPr/>
        <a:lstStyle/>
        <a:p>
          <a:r>
            <a:rPr lang="en-US" sz="4400" b="1" dirty="0" err="1" smtClean="0">
              <a:solidFill>
                <a:schemeClr val="tx1"/>
              </a:solidFill>
              <a:latin typeface="Times New Roman" pitchFamily="18" charset="0"/>
              <a:cs typeface="Times New Roman" pitchFamily="18" charset="0"/>
            </a:rPr>
            <a:t>Lý</a:t>
          </a:r>
          <a:r>
            <a:rPr lang="en-US" sz="4400" b="1" dirty="0" smtClean="0">
              <a:solidFill>
                <a:schemeClr val="tx1"/>
              </a:solidFill>
              <a:latin typeface="Times New Roman" pitchFamily="18" charset="0"/>
              <a:cs typeface="Times New Roman" pitchFamily="18" charset="0"/>
            </a:rPr>
            <a:t> do </a:t>
          </a:r>
          <a:r>
            <a:rPr lang="en-US" sz="4400" b="1" dirty="0" err="1" smtClean="0">
              <a:solidFill>
                <a:schemeClr val="tx1"/>
              </a:solidFill>
              <a:latin typeface="Times New Roman" pitchFamily="18" charset="0"/>
              <a:cs typeface="Times New Roman" pitchFamily="18" charset="0"/>
            </a:rPr>
            <a:t>chọn</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đề</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tài</a:t>
          </a:r>
          <a:endParaRPr lang="en-US" sz="4400" b="1" dirty="0">
            <a:solidFill>
              <a:schemeClr val="tx1"/>
            </a:solidFill>
            <a:latin typeface="Times New Roman" pitchFamily="18" charset="0"/>
            <a:cs typeface="Times New Roman" pitchFamily="18" charset="0"/>
          </a:endParaRPr>
        </a:p>
      </dgm:t>
    </dgm:pt>
    <dgm:pt modelId="{399A42DF-6026-4BE3-99F5-4B8D45324A94}" type="parTrans" cxnId="{486F7919-6576-4D22-8A97-8A4A5181DF45}">
      <dgm:prSet/>
      <dgm:spPr/>
      <dgm:t>
        <a:bodyPr/>
        <a:lstStyle/>
        <a:p>
          <a:endParaRPr lang="en-US"/>
        </a:p>
      </dgm:t>
    </dgm:pt>
    <dgm:pt modelId="{ED2DBDE3-C28E-4F6E-92D1-2826298B0C0D}" type="sibTrans" cxnId="{486F7919-6576-4D22-8A97-8A4A5181DF45}">
      <dgm:prSet/>
      <dgm:spPr/>
      <dgm:t>
        <a:bodyPr/>
        <a:lstStyle/>
        <a:p>
          <a:endParaRPr lang="en-US"/>
        </a:p>
      </dgm:t>
    </dgm:pt>
    <dgm:pt modelId="{DB6DACA5-C822-42D4-9132-D3085F661EA8}">
      <dgm:prSet phldrT="[Text]" custT="1"/>
      <dgm:spPr>
        <a:solidFill>
          <a:srgbClr val="00B0F0"/>
        </a:solidFill>
      </dgm:spPr>
      <dgm:t>
        <a:bodyPr/>
        <a:lstStyle/>
        <a:p>
          <a:r>
            <a:rPr lang="en-US" sz="4400" b="1" dirty="0" err="1" smtClean="0">
              <a:solidFill>
                <a:schemeClr val="tx1"/>
              </a:solidFill>
              <a:latin typeface="Times New Roman" pitchFamily="18" charset="0"/>
              <a:cs typeface="Times New Roman" pitchFamily="18" charset="0"/>
            </a:rPr>
            <a:t>Cơ</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sở</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lý</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luận</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và</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thực</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tiễn</a:t>
          </a:r>
          <a:endParaRPr lang="en-US" sz="4400" b="1" dirty="0">
            <a:solidFill>
              <a:schemeClr val="tx1"/>
            </a:solidFill>
            <a:latin typeface="Times New Roman" pitchFamily="18" charset="0"/>
            <a:cs typeface="Times New Roman" pitchFamily="18" charset="0"/>
          </a:endParaRPr>
        </a:p>
      </dgm:t>
    </dgm:pt>
    <dgm:pt modelId="{985BE287-1BD5-43A8-8165-34D82E02C37B}" type="parTrans" cxnId="{992F4756-F8AB-4EE8-80E3-BFCD35C35D86}">
      <dgm:prSet/>
      <dgm:spPr/>
      <dgm:t>
        <a:bodyPr/>
        <a:lstStyle/>
        <a:p>
          <a:endParaRPr lang="en-US"/>
        </a:p>
      </dgm:t>
    </dgm:pt>
    <dgm:pt modelId="{7344F28E-2745-484D-B316-32745F3696F3}" type="sibTrans" cxnId="{992F4756-F8AB-4EE8-80E3-BFCD35C35D86}">
      <dgm:prSet/>
      <dgm:spPr/>
      <dgm:t>
        <a:bodyPr/>
        <a:lstStyle/>
        <a:p>
          <a:endParaRPr lang="en-US"/>
        </a:p>
      </dgm:t>
    </dgm:pt>
    <dgm:pt modelId="{2C7DFD05-E280-425B-AD0B-B97EDC2ED760}">
      <dgm:prSet phldrT="[Text]" custT="1"/>
      <dgm:spPr>
        <a:solidFill>
          <a:srgbClr val="00B0F0"/>
        </a:solidFill>
      </dgm:spPr>
      <dgm:t>
        <a:bodyPr/>
        <a:lstStyle/>
        <a:p>
          <a:r>
            <a:rPr lang="en-US" sz="4400" b="1" dirty="0" err="1">
              <a:solidFill>
                <a:schemeClr val="tx1"/>
              </a:solidFill>
              <a:latin typeface="Times New Roman" pitchFamily="18" charset="0"/>
              <a:cs typeface="Times New Roman" pitchFamily="18" charset="0"/>
            </a:rPr>
            <a:t>Giải</a:t>
          </a:r>
          <a:r>
            <a:rPr lang="en-US" sz="4400" b="1" dirty="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pháp</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thực</a:t>
          </a:r>
          <a:r>
            <a:rPr lang="en-US" sz="4400" b="1" dirty="0" smtClean="0">
              <a:solidFill>
                <a:schemeClr val="tx1"/>
              </a:solidFill>
              <a:latin typeface="Times New Roman" pitchFamily="18" charset="0"/>
              <a:cs typeface="Times New Roman" pitchFamily="18" charset="0"/>
            </a:rPr>
            <a:t> </a:t>
          </a:r>
          <a:r>
            <a:rPr lang="en-US" sz="4400" b="1" dirty="0" err="1" smtClean="0">
              <a:solidFill>
                <a:schemeClr val="tx1"/>
              </a:solidFill>
              <a:latin typeface="Times New Roman" pitchFamily="18" charset="0"/>
              <a:cs typeface="Times New Roman" pitchFamily="18" charset="0"/>
            </a:rPr>
            <a:t>hiện</a:t>
          </a:r>
          <a:endParaRPr lang="en-US" sz="4400" b="1" dirty="0">
            <a:solidFill>
              <a:schemeClr val="tx1"/>
            </a:solidFill>
            <a:latin typeface="Times New Roman" pitchFamily="18" charset="0"/>
            <a:cs typeface="Times New Roman" pitchFamily="18" charset="0"/>
          </a:endParaRPr>
        </a:p>
      </dgm:t>
    </dgm:pt>
    <dgm:pt modelId="{DBDCC5F0-D09E-400B-90C7-C0597AF10D05}" type="parTrans" cxnId="{3BD1F104-F620-4224-B948-2BBC0932AFE4}">
      <dgm:prSet/>
      <dgm:spPr/>
      <dgm:t>
        <a:bodyPr/>
        <a:lstStyle/>
        <a:p>
          <a:endParaRPr lang="en-US"/>
        </a:p>
      </dgm:t>
    </dgm:pt>
    <dgm:pt modelId="{E62EEC5D-CD33-44F3-84B9-491D20CAE63C}" type="sibTrans" cxnId="{3BD1F104-F620-4224-B948-2BBC0932AFE4}">
      <dgm:prSet/>
      <dgm:spPr/>
      <dgm:t>
        <a:bodyPr/>
        <a:lstStyle/>
        <a:p>
          <a:endParaRPr lang="en-US"/>
        </a:p>
      </dgm:t>
    </dgm:pt>
    <dgm:pt modelId="{12A47BAD-2FE2-4B6D-AED2-60F8F8ADA426}" type="pres">
      <dgm:prSet presAssocID="{780E710B-6A0C-4BB0-AB3F-B2FF0822EEDE}" presName="linearFlow" presStyleCnt="0">
        <dgm:presLayoutVars>
          <dgm:dir/>
          <dgm:resizeHandles val="exact"/>
        </dgm:presLayoutVars>
      </dgm:prSet>
      <dgm:spPr/>
    </dgm:pt>
    <dgm:pt modelId="{B65790AA-212A-406D-AFD8-A6FFBAE59BAE}" type="pres">
      <dgm:prSet presAssocID="{D2D20B8C-9A68-49AB-8912-A3379FB10206}" presName="composite" presStyleCnt="0"/>
      <dgm:spPr/>
    </dgm:pt>
    <dgm:pt modelId="{AE7EBDDD-AEF0-4628-906F-F3E6642FB8BC}" type="pres">
      <dgm:prSet presAssocID="{D2D20B8C-9A68-49AB-8912-A3379FB10206}" presName="imgShp" presStyleLbl="fgImgPlace1" presStyleIdx="0" presStyleCnt="3" custLinFactNeighborX="-53961" custLinFactNeighborY="250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41C6A429-62CD-470E-B1B2-3621EBC4FCB3}" type="pres">
      <dgm:prSet presAssocID="{D2D20B8C-9A68-49AB-8912-A3379FB10206}" presName="txShp" presStyleLbl="node1" presStyleIdx="0" presStyleCnt="3" custScaleX="142856" custLinFactNeighborX="-3759" custLinFactNeighborY="-6919">
        <dgm:presLayoutVars>
          <dgm:bulletEnabled val="1"/>
        </dgm:presLayoutVars>
      </dgm:prSet>
      <dgm:spPr/>
      <dgm:t>
        <a:bodyPr/>
        <a:lstStyle/>
        <a:p>
          <a:endParaRPr lang="en-US"/>
        </a:p>
      </dgm:t>
    </dgm:pt>
    <dgm:pt modelId="{16AF5CD2-91C0-4FEA-87D9-3805EF403A7A}" type="pres">
      <dgm:prSet presAssocID="{ED2DBDE3-C28E-4F6E-92D1-2826298B0C0D}" presName="spacing" presStyleCnt="0"/>
      <dgm:spPr/>
    </dgm:pt>
    <dgm:pt modelId="{DB8D4ACD-3D08-4A5A-8256-F6B109D58A5B}" type="pres">
      <dgm:prSet presAssocID="{DB6DACA5-C822-42D4-9132-D3085F661EA8}" presName="composite" presStyleCnt="0"/>
      <dgm:spPr/>
    </dgm:pt>
    <dgm:pt modelId="{80570516-2BB4-4A09-930D-EC5CCC32B50F}" type="pres">
      <dgm:prSet presAssocID="{DB6DACA5-C822-42D4-9132-D3085F661EA8}" presName="imgShp" presStyleLbl="fgImgPlace1" presStyleIdx="1" presStyleCnt="3" custLinFactNeighborX="-33709" custLinFactNeighborY="-175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8E5B587C-3A8E-4426-AA6D-C8978ECFFC2B}" type="pres">
      <dgm:prSet presAssocID="{DB6DACA5-C822-42D4-9132-D3085F661EA8}" presName="txShp" presStyleLbl="node1" presStyleIdx="1" presStyleCnt="3" custScaleX="135338">
        <dgm:presLayoutVars>
          <dgm:bulletEnabled val="1"/>
        </dgm:presLayoutVars>
      </dgm:prSet>
      <dgm:spPr/>
      <dgm:t>
        <a:bodyPr/>
        <a:lstStyle/>
        <a:p>
          <a:endParaRPr lang="en-US"/>
        </a:p>
      </dgm:t>
    </dgm:pt>
    <dgm:pt modelId="{9CC94D41-F4B5-451F-9784-2C7675E9C220}" type="pres">
      <dgm:prSet presAssocID="{7344F28E-2745-484D-B316-32745F3696F3}" presName="spacing" presStyleCnt="0"/>
      <dgm:spPr/>
    </dgm:pt>
    <dgm:pt modelId="{FB0E114D-54B4-4906-8FCF-5A0F66530458}" type="pres">
      <dgm:prSet presAssocID="{2C7DFD05-E280-425B-AD0B-B97EDC2ED760}" presName="composite" presStyleCnt="0"/>
      <dgm:spPr/>
    </dgm:pt>
    <dgm:pt modelId="{346DD2ED-66DA-4F61-AB3D-6281B309ADE8}" type="pres">
      <dgm:prSet presAssocID="{2C7DFD05-E280-425B-AD0B-B97EDC2ED760}" presName="imgShp" presStyleLbl="fgImgPlace1" presStyleIdx="2" presStyleCnt="3" custLinFactNeighborX="-15014" custLinFactNeighborY="559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4616CCE0-D0FE-4FC5-91B2-F5F30315DAAB}" type="pres">
      <dgm:prSet presAssocID="{2C7DFD05-E280-425B-AD0B-B97EDC2ED760}" presName="txShp" presStyleLbl="node1" presStyleIdx="2" presStyleCnt="3" custScaleX="134659" custLinFactNeighborX="0" custLinFactNeighborY="1158">
        <dgm:presLayoutVars>
          <dgm:bulletEnabled val="1"/>
        </dgm:presLayoutVars>
      </dgm:prSet>
      <dgm:spPr/>
      <dgm:t>
        <a:bodyPr/>
        <a:lstStyle/>
        <a:p>
          <a:endParaRPr lang="en-US"/>
        </a:p>
      </dgm:t>
    </dgm:pt>
  </dgm:ptLst>
  <dgm:cxnLst>
    <dgm:cxn modelId="{3BD1F104-F620-4224-B948-2BBC0932AFE4}" srcId="{780E710B-6A0C-4BB0-AB3F-B2FF0822EEDE}" destId="{2C7DFD05-E280-425B-AD0B-B97EDC2ED760}" srcOrd="2" destOrd="0" parTransId="{DBDCC5F0-D09E-400B-90C7-C0597AF10D05}" sibTransId="{E62EEC5D-CD33-44F3-84B9-491D20CAE63C}"/>
    <dgm:cxn modelId="{1CCDC6A0-FEEE-4BD3-B9D8-98517EE772E3}" type="presOf" srcId="{2C7DFD05-E280-425B-AD0B-B97EDC2ED760}" destId="{4616CCE0-D0FE-4FC5-91B2-F5F30315DAAB}" srcOrd="0" destOrd="0" presId="urn:microsoft.com/office/officeart/2005/8/layout/vList3#1"/>
    <dgm:cxn modelId="{C97D5AEB-AFFB-463E-BFA1-079255A7463F}" type="presOf" srcId="{D2D20B8C-9A68-49AB-8912-A3379FB10206}" destId="{41C6A429-62CD-470E-B1B2-3621EBC4FCB3}" srcOrd="0" destOrd="0" presId="urn:microsoft.com/office/officeart/2005/8/layout/vList3#1"/>
    <dgm:cxn modelId="{992F4756-F8AB-4EE8-80E3-BFCD35C35D86}" srcId="{780E710B-6A0C-4BB0-AB3F-B2FF0822EEDE}" destId="{DB6DACA5-C822-42D4-9132-D3085F661EA8}" srcOrd="1" destOrd="0" parTransId="{985BE287-1BD5-43A8-8165-34D82E02C37B}" sibTransId="{7344F28E-2745-484D-B316-32745F3696F3}"/>
    <dgm:cxn modelId="{29E2F8D4-0DE2-4A57-BCB9-1A40B8EAA6ED}" type="presOf" srcId="{DB6DACA5-C822-42D4-9132-D3085F661EA8}" destId="{8E5B587C-3A8E-4426-AA6D-C8978ECFFC2B}" srcOrd="0" destOrd="0" presId="urn:microsoft.com/office/officeart/2005/8/layout/vList3#1"/>
    <dgm:cxn modelId="{486F7919-6576-4D22-8A97-8A4A5181DF45}" srcId="{780E710B-6A0C-4BB0-AB3F-B2FF0822EEDE}" destId="{D2D20B8C-9A68-49AB-8912-A3379FB10206}" srcOrd="0" destOrd="0" parTransId="{399A42DF-6026-4BE3-99F5-4B8D45324A94}" sibTransId="{ED2DBDE3-C28E-4F6E-92D1-2826298B0C0D}"/>
    <dgm:cxn modelId="{8BD667F5-0937-49E8-B00B-D7E630DA75D9}" type="presOf" srcId="{780E710B-6A0C-4BB0-AB3F-B2FF0822EEDE}" destId="{12A47BAD-2FE2-4B6D-AED2-60F8F8ADA426}" srcOrd="0" destOrd="0" presId="urn:microsoft.com/office/officeart/2005/8/layout/vList3#1"/>
    <dgm:cxn modelId="{8F1AC211-61FF-438B-AEEF-A5CEE676C1F8}" type="presParOf" srcId="{12A47BAD-2FE2-4B6D-AED2-60F8F8ADA426}" destId="{B65790AA-212A-406D-AFD8-A6FFBAE59BAE}" srcOrd="0" destOrd="0" presId="urn:microsoft.com/office/officeart/2005/8/layout/vList3#1"/>
    <dgm:cxn modelId="{1E6A6F8A-906D-4110-A70D-56438A7317A5}" type="presParOf" srcId="{B65790AA-212A-406D-AFD8-A6FFBAE59BAE}" destId="{AE7EBDDD-AEF0-4628-906F-F3E6642FB8BC}" srcOrd="0" destOrd="0" presId="urn:microsoft.com/office/officeart/2005/8/layout/vList3#1"/>
    <dgm:cxn modelId="{BA58084C-7EC3-4612-AA65-9FA4171CC592}" type="presParOf" srcId="{B65790AA-212A-406D-AFD8-A6FFBAE59BAE}" destId="{41C6A429-62CD-470E-B1B2-3621EBC4FCB3}" srcOrd="1" destOrd="0" presId="urn:microsoft.com/office/officeart/2005/8/layout/vList3#1"/>
    <dgm:cxn modelId="{54EF392A-BCDF-4208-B7CE-4EC2C387E129}" type="presParOf" srcId="{12A47BAD-2FE2-4B6D-AED2-60F8F8ADA426}" destId="{16AF5CD2-91C0-4FEA-87D9-3805EF403A7A}" srcOrd="1" destOrd="0" presId="urn:microsoft.com/office/officeart/2005/8/layout/vList3#1"/>
    <dgm:cxn modelId="{E58DE243-1141-438A-A2C7-00731411EC3B}" type="presParOf" srcId="{12A47BAD-2FE2-4B6D-AED2-60F8F8ADA426}" destId="{DB8D4ACD-3D08-4A5A-8256-F6B109D58A5B}" srcOrd="2" destOrd="0" presId="urn:microsoft.com/office/officeart/2005/8/layout/vList3#1"/>
    <dgm:cxn modelId="{B68A8CFC-41B3-4CA0-9B16-4A673B1B88BB}" type="presParOf" srcId="{DB8D4ACD-3D08-4A5A-8256-F6B109D58A5B}" destId="{80570516-2BB4-4A09-930D-EC5CCC32B50F}" srcOrd="0" destOrd="0" presId="urn:microsoft.com/office/officeart/2005/8/layout/vList3#1"/>
    <dgm:cxn modelId="{0C91D4D7-A9AD-4FD1-9D1A-92AD62EF05C2}" type="presParOf" srcId="{DB8D4ACD-3D08-4A5A-8256-F6B109D58A5B}" destId="{8E5B587C-3A8E-4426-AA6D-C8978ECFFC2B}" srcOrd="1" destOrd="0" presId="urn:microsoft.com/office/officeart/2005/8/layout/vList3#1"/>
    <dgm:cxn modelId="{5BEE407C-5C28-4CB4-B38B-D6B2A10A8512}" type="presParOf" srcId="{12A47BAD-2FE2-4B6D-AED2-60F8F8ADA426}" destId="{9CC94D41-F4B5-451F-9784-2C7675E9C220}" srcOrd="3" destOrd="0" presId="urn:microsoft.com/office/officeart/2005/8/layout/vList3#1"/>
    <dgm:cxn modelId="{E3525721-6626-448C-B05C-85DDD70ECBC8}" type="presParOf" srcId="{12A47BAD-2FE2-4B6D-AED2-60F8F8ADA426}" destId="{FB0E114D-54B4-4906-8FCF-5A0F66530458}" srcOrd="4" destOrd="0" presId="urn:microsoft.com/office/officeart/2005/8/layout/vList3#1"/>
    <dgm:cxn modelId="{DBD06488-523E-4281-BB34-61F15D72251B}" type="presParOf" srcId="{FB0E114D-54B4-4906-8FCF-5A0F66530458}" destId="{346DD2ED-66DA-4F61-AB3D-6281B309ADE8}" srcOrd="0" destOrd="0" presId="urn:microsoft.com/office/officeart/2005/8/layout/vList3#1"/>
    <dgm:cxn modelId="{FB8F19C2-2BC9-4AD4-B303-CD43E2EB4964}" type="presParOf" srcId="{FB0E114D-54B4-4906-8FCF-5A0F66530458}" destId="{4616CCE0-D0FE-4FC5-91B2-F5F30315DAAB}"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86D07-97EF-4849-B436-704B1DA4C3A0}" type="doc">
      <dgm:prSet loTypeId="urn:microsoft.com/office/officeart/2005/8/layout/vList3#2" loCatId="list" qsTypeId="urn:microsoft.com/office/officeart/2005/8/quickstyle/simple1" qsCatId="simple" csTypeId="urn:microsoft.com/office/officeart/2005/8/colors/accent1_2" csCatId="accent1" phldr="1"/>
      <dgm:spPr/>
    </dgm:pt>
    <dgm:pt modelId="{8A0BA231-F81A-49D8-A064-C2AC0B666B1D}">
      <dgm:prSet phldrT="[Text]" custT="1"/>
      <dgm:spPr>
        <a:solidFill>
          <a:srgbClr val="00B0F0"/>
        </a:solidFill>
      </dgm:spPr>
      <dgm:t>
        <a:bodyPr/>
        <a:lstStyle/>
        <a:p>
          <a:r>
            <a:rPr lang="en-US" sz="4400" b="1" dirty="0" err="1">
              <a:solidFill>
                <a:schemeClr val="tx1"/>
              </a:solidFill>
              <a:latin typeface="Times New Roman" pitchFamily="18" charset="0"/>
              <a:cs typeface="Times New Roman" pitchFamily="18" charset="0"/>
            </a:rPr>
            <a:t>Kết</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quả</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thực</a:t>
          </a:r>
          <a:r>
            <a:rPr lang="en-US" sz="4400" b="1" dirty="0">
              <a:solidFill>
                <a:schemeClr val="tx1"/>
              </a:solidFill>
              <a:latin typeface="Times New Roman" pitchFamily="18" charset="0"/>
              <a:cs typeface="Times New Roman" pitchFamily="18" charset="0"/>
            </a:rPr>
            <a:t> </a:t>
          </a:r>
          <a:r>
            <a:rPr lang="en-US" sz="4400" b="1" dirty="0" err="1">
              <a:solidFill>
                <a:schemeClr val="tx1"/>
              </a:solidFill>
              <a:latin typeface="Times New Roman" pitchFamily="18" charset="0"/>
              <a:cs typeface="Times New Roman" pitchFamily="18" charset="0"/>
            </a:rPr>
            <a:t>hiện</a:t>
          </a:r>
          <a:endParaRPr lang="en-US" sz="4400" b="1" dirty="0">
            <a:solidFill>
              <a:schemeClr val="tx1"/>
            </a:solidFill>
            <a:latin typeface="Times New Roman" pitchFamily="18" charset="0"/>
            <a:cs typeface="Times New Roman" pitchFamily="18" charset="0"/>
          </a:endParaRPr>
        </a:p>
      </dgm:t>
    </dgm:pt>
    <dgm:pt modelId="{570FBDC0-112C-426D-95CD-CE868A4F47DC}" type="sibTrans" cxnId="{EF3802A9-885E-4463-BBE7-99A67C4B3F31}">
      <dgm:prSet/>
      <dgm:spPr/>
      <dgm:t>
        <a:bodyPr/>
        <a:lstStyle/>
        <a:p>
          <a:endParaRPr lang="en-US"/>
        </a:p>
      </dgm:t>
    </dgm:pt>
    <dgm:pt modelId="{35ED560A-ABB4-414F-8C51-41A17E6B9B04}" type="parTrans" cxnId="{EF3802A9-885E-4463-BBE7-99A67C4B3F31}">
      <dgm:prSet/>
      <dgm:spPr/>
      <dgm:t>
        <a:bodyPr/>
        <a:lstStyle/>
        <a:p>
          <a:endParaRPr lang="en-US"/>
        </a:p>
      </dgm:t>
    </dgm:pt>
    <dgm:pt modelId="{E38DB208-7823-4737-A5DE-B3DE0D4B484F}" type="pres">
      <dgm:prSet presAssocID="{95B86D07-97EF-4849-B436-704B1DA4C3A0}" presName="linearFlow" presStyleCnt="0">
        <dgm:presLayoutVars>
          <dgm:dir/>
          <dgm:resizeHandles val="exact"/>
        </dgm:presLayoutVars>
      </dgm:prSet>
      <dgm:spPr/>
    </dgm:pt>
    <dgm:pt modelId="{59CE176C-DCB2-4239-9655-C074C9131C8E}" type="pres">
      <dgm:prSet presAssocID="{8A0BA231-F81A-49D8-A064-C2AC0B666B1D}" presName="composite" presStyleCnt="0"/>
      <dgm:spPr/>
    </dgm:pt>
    <dgm:pt modelId="{F24762CF-1CD2-4121-8613-82F678054ABE}" type="pres">
      <dgm:prSet presAssocID="{8A0BA231-F81A-49D8-A064-C2AC0B666B1D}" presName="imgShp" presStyleLbl="fgImgPlace1" presStyleIdx="0" presStyleCnt="1" custScaleX="89365" custScaleY="94479" custLinFactNeighborX="-18254" custLinFactNeighborY="344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3C65221-1B18-4E03-ACAD-2FB2466D0E29}" type="pres">
      <dgm:prSet presAssocID="{8A0BA231-F81A-49D8-A064-C2AC0B666B1D}" presName="txShp" presStyleLbl="node1" presStyleIdx="0" presStyleCnt="1" custScaleX="140275" custScaleY="91756" custLinFactNeighborX="5401" custLinFactNeighborY="-4171">
        <dgm:presLayoutVars>
          <dgm:bulletEnabled val="1"/>
        </dgm:presLayoutVars>
      </dgm:prSet>
      <dgm:spPr/>
      <dgm:t>
        <a:bodyPr/>
        <a:lstStyle/>
        <a:p>
          <a:endParaRPr lang="en-US"/>
        </a:p>
      </dgm:t>
    </dgm:pt>
  </dgm:ptLst>
  <dgm:cxnLst>
    <dgm:cxn modelId="{05DE8A3F-17FD-49BA-88BB-16FC663EBA80}" type="presOf" srcId="{8A0BA231-F81A-49D8-A064-C2AC0B666B1D}" destId="{B3C65221-1B18-4E03-ACAD-2FB2466D0E29}" srcOrd="0" destOrd="0" presId="urn:microsoft.com/office/officeart/2005/8/layout/vList3#2"/>
    <dgm:cxn modelId="{42DE7910-2295-4F43-A44B-C99AD483F99C}" type="presOf" srcId="{95B86D07-97EF-4849-B436-704B1DA4C3A0}" destId="{E38DB208-7823-4737-A5DE-B3DE0D4B484F}" srcOrd="0" destOrd="0" presId="urn:microsoft.com/office/officeart/2005/8/layout/vList3#2"/>
    <dgm:cxn modelId="{EF3802A9-885E-4463-BBE7-99A67C4B3F31}" srcId="{95B86D07-97EF-4849-B436-704B1DA4C3A0}" destId="{8A0BA231-F81A-49D8-A064-C2AC0B666B1D}" srcOrd="0" destOrd="0" parTransId="{35ED560A-ABB4-414F-8C51-41A17E6B9B04}" sibTransId="{570FBDC0-112C-426D-95CD-CE868A4F47DC}"/>
    <dgm:cxn modelId="{FAA52992-ED05-4346-902C-DBE18007808D}" type="presParOf" srcId="{E38DB208-7823-4737-A5DE-B3DE0D4B484F}" destId="{59CE176C-DCB2-4239-9655-C074C9131C8E}" srcOrd="0" destOrd="0" presId="urn:microsoft.com/office/officeart/2005/8/layout/vList3#2"/>
    <dgm:cxn modelId="{84F0E14C-3CFA-4842-AFFD-A2570D2A9F3E}" type="presParOf" srcId="{59CE176C-DCB2-4239-9655-C074C9131C8E}" destId="{F24762CF-1CD2-4121-8613-82F678054ABE}" srcOrd="0" destOrd="0" presId="urn:microsoft.com/office/officeart/2005/8/layout/vList3#2"/>
    <dgm:cxn modelId="{630BDDD4-2C93-49F4-8C37-23E85023AC63}" type="presParOf" srcId="{59CE176C-DCB2-4239-9655-C074C9131C8E}" destId="{B3C65221-1B18-4E03-ACAD-2FB2466D0E29}" srcOrd="1" destOrd="0" presId="urn:microsoft.com/office/officeart/2005/8/layout/vList3#2"/>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6A429-62CD-470E-B1B2-3621EBC4FCB3}">
      <dsp:nvSpPr>
        <dsp:cNvPr id="0" name=""/>
        <dsp:cNvSpPr/>
      </dsp:nvSpPr>
      <dsp:spPr>
        <a:xfrm rot="10800000">
          <a:off x="39" y="0"/>
          <a:ext cx="5791153" cy="1128772"/>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67640" rIns="312928" bIns="167640" numCol="1" spcCol="1270" anchor="ctr" anchorCtr="0">
          <a:noAutofit/>
        </a:bodyPr>
        <a:lstStyle/>
        <a:p>
          <a:pPr lvl="0" algn="ctr" defTabSz="1955800">
            <a:lnSpc>
              <a:spcPct val="90000"/>
            </a:lnSpc>
            <a:spcBef>
              <a:spcPct val="0"/>
            </a:spcBef>
            <a:spcAft>
              <a:spcPct val="35000"/>
            </a:spcAft>
          </a:pPr>
          <a:r>
            <a:rPr lang="en-US" sz="4400" b="1" kern="1200" dirty="0" err="1" smtClean="0">
              <a:solidFill>
                <a:schemeClr val="tx1"/>
              </a:solidFill>
              <a:latin typeface="Times New Roman" pitchFamily="18" charset="0"/>
              <a:cs typeface="Times New Roman" pitchFamily="18" charset="0"/>
            </a:rPr>
            <a:t>Lý</a:t>
          </a:r>
          <a:r>
            <a:rPr lang="en-US" sz="4400" b="1" kern="1200" dirty="0" smtClean="0">
              <a:solidFill>
                <a:schemeClr val="tx1"/>
              </a:solidFill>
              <a:latin typeface="Times New Roman" pitchFamily="18" charset="0"/>
              <a:cs typeface="Times New Roman" pitchFamily="18" charset="0"/>
            </a:rPr>
            <a:t> do </a:t>
          </a:r>
          <a:r>
            <a:rPr lang="en-US" sz="4400" b="1" kern="1200" dirty="0" err="1" smtClean="0">
              <a:solidFill>
                <a:schemeClr val="tx1"/>
              </a:solidFill>
              <a:latin typeface="Times New Roman" pitchFamily="18" charset="0"/>
              <a:cs typeface="Times New Roman" pitchFamily="18" charset="0"/>
            </a:rPr>
            <a:t>chọn</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đề</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tài</a:t>
          </a:r>
          <a:endParaRPr lang="en-US" sz="4400" b="1" kern="1200" dirty="0">
            <a:solidFill>
              <a:schemeClr val="tx1"/>
            </a:solidFill>
            <a:latin typeface="Times New Roman" pitchFamily="18" charset="0"/>
            <a:cs typeface="Times New Roman" pitchFamily="18" charset="0"/>
          </a:endParaRPr>
        </a:p>
      </dsp:txBody>
      <dsp:txXfrm rot="10800000">
        <a:off x="282232" y="0"/>
        <a:ext cx="5508960" cy="1128772"/>
      </dsp:txXfrm>
    </dsp:sp>
    <dsp:sp modelId="{AE7EBDDD-AEF0-4628-906F-F3E6642FB8BC}">
      <dsp:nvSpPr>
        <dsp:cNvPr id="0" name=""/>
        <dsp:cNvSpPr/>
      </dsp:nvSpPr>
      <dsp:spPr>
        <a:xfrm>
          <a:off x="0" y="30136"/>
          <a:ext cx="1128772" cy="11287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5B587C-3A8E-4426-AA6D-C8978ECFFC2B}">
      <dsp:nvSpPr>
        <dsp:cNvPr id="0" name=""/>
        <dsp:cNvSpPr/>
      </dsp:nvSpPr>
      <dsp:spPr>
        <a:xfrm rot="10800000">
          <a:off x="304807" y="1467613"/>
          <a:ext cx="5486385" cy="1128772"/>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67640" rIns="312928" bIns="167640" numCol="1" spcCol="1270" anchor="ctr" anchorCtr="0">
          <a:noAutofit/>
        </a:bodyPr>
        <a:lstStyle/>
        <a:p>
          <a:pPr lvl="0" algn="ctr" defTabSz="1955800">
            <a:lnSpc>
              <a:spcPct val="90000"/>
            </a:lnSpc>
            <a:spcBef>
              <a:spcPct val="0"/>
            </a:spcBef>
            <a:spcAft>
              <a:spcPct val="35000"/>
            </a:spcAft>
          </a:pPr>
          <a:r>
            <a:rPr lang="en-US" sz="4400" b="1" kern="1200" dirty="0" err="1" smtClean="0">
              <a:solidFill>
                <a:schemeClr val="tx1"/>
              </a:solidFill>
              <a:latin typeface="Times New Roman" pitchFamily="18" charset="0"/>
              <a:cs typeface="Times New Roman" pitchFamily="18" charset="0"/>
            </a:rPr>
            <a:t>Cơ</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sở</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lý</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luận</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và</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thực</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tiễn</a:t>
          </a:r>
          <a:endParaRPr lang="en-US" sz="4400" b="1" kern="1200" dirty="0">
            <a:solidFill>
              <a:schemeClr val="tx1"/>
            </a:solidFill>
            <a:latin typeface="Times New Roman" pitchFamily="18" charset="0"/>
            <a:cs typeface="Times New Roman" pitchFamily="18" charset="0"/>
          </a:endParaRPr>
        </a:p>
      </dsp:txBody>
      <dsp:txXfrm rot="10800000">
        <a:off x="587000" y="1467613"/>
        <a:ext cx="5204192" cy="1128772"/>
      </dsp:txXfrm>
    </dsp:sp>
    <dsp:sp modelId="{80570516-2BB4-4A09-930D-EC5CCC32B50F}">
      <dsp:nvSpPr>
        <dsp:cNvPr id="0" name=""/>
        <dsp:cNvSpPr/>
      </dsp:nvSpPr>
      <dsp:spPr>
        <a:xfrm>
          <a:off x="76196" y="1447804"/>
          <a:ext cx="1128772" cy="11287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6CCE0-D0FE-4FC5-91B2-F5F30315DAAB}">
      <dsp:nvSpPr>
        <dsp:cNvPr id="0" name=""/>
        <dsp:cNvSpPr/>
      </dsp:nvSpPr>
      <dsp:spPr>
        <a:xfrm rot="10800000">
          <a:off x="318569" y="2935227"/>
          <a:ext cx="5458860" cy="1128772"/>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167640" rIns="312928" bIns="167640" numCol="1" spcCol="1270" anchor="ctr" anchorCtr="0">
          <a:noAutofit/>
        </a:bodyPr>
        <a:lstStyle/>
        <a:p>
          <a:pPr lvl="0" algn="ctr" defTabSz="1955800">
            <a:lnSpc>
              <a:spcPct val="90000"/>
            </a:lnSpc>
            <a:spcBef>
              <a:spcPct val="0"/>
            </a:spcBef>
            <a:spcAft>
              <a:spcPct val="35000"/>
            </a:spcAft>
          </a:pPr>
          <a:r>
            <a:rPr lang="en-US" sz="4400" b="1" kern="1200" dirty="0" err="1">
              <a:solidFill>
                <a:schemeClr val="tx1"/>
              </a:solidFill>
              <a:latin typeface="Times New Roman" pitchFamily="18" charset="0"/>
              <a:cs typeface="Times New Roman" pitchFamily="18" charset="0"/>
            </a:rPr>
            <a:t>Giải</a:t>
          </a:r>
          <a:r>
            <a:rPr lang="en-US" sz="4400" b="1" kern="1200" dirty="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pháp</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thực</a:t>
          </a:r>
          <a:r>
            <a:rPr lang="en-US" sz="4400" b="1" kern="1200" dirty="0" smtClean="0">
              <a:solidFill>
                <a:schemeClr val="tx1"/>
              </a:solidFill>
              <a:latin typeface="Times New Roman" pitchFamily="18" charset="0"/>
              <a:cs typeface="Times New Roman" pitchFamily="18" charset="0"/>
            </a:rPr>
            <a:t> </a:t>
          </a:r>
          <a:r>
            <a:rPr lang="en-US" sz="4400" b="1" kern="1200" dirty="0" err="1" smtClean="0">
              <a:solidFill>
                <a:schemeClr val="tx1"/>
              </a:solidFill>
              <a:latin typeface="Times New Roman" pitchFamily="18" charset="0"/>
              <a:cs typeface="Times New Roman" pitchFamily="18" charset="0"/>
            </a:rPr>
            <a:t>hiện</a:t>
          </a:r>
          <a:endParaRPr lang="en-US" sz="4400" b="1" kern="1200" dirty="0">
            <a:solidFill>
              <a:schemeClr val="tx1"/>
            </a:solidFill>
            <a:latin typeface="Times New Roman" pitchFamily="18" charset="0"/>
            <a:cs typeface="Times New Roman" pitchFamily="18" charset="0"/>
          </a:endParaRPr>
        </a:p>
      </dsp:txBody>
      <dsp:txXfrm rot="10800000">
        <a:off x="600762" y="2935227"/>
        <a:ext cx="5176667" cy="1128772"/>
      </dsp:txXfrm>
    </dsp:sp>
    <dsp:sp modelId="{346DD2ED-66DA-4F61-AB3D-6281B309ADE8}">
      <dsp:nvSpPr>
        <dsp:cNvPr id="0" name=""/>
        <dsp:cNvSpPr/>
      </dsp:nvSpPr>
      <dsp:spPr>
        <a:xfrm>
          <a:off x="287220" y="2935227"/>
          <a:ext cx="1128772" cy="112877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65221-1B18-4E03-ACAD-2FB2466D0E29}">
      <dsp:nvSpPr>
        <dsp:cNvPr id="0" name=""/>
        <dsp:cNvSpPr/>
      </dsp:nvSpPr>
      <dsp:spPr>
        <a:xfrm rot="10800000">
          <a:off x="368528" y="0"/>
          <a:ext cx="5117871" cy="1117596"/>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108" tIns="167640" rIns="312928" bIns="167640" numCol="1" spcCol="1270" anchor="ctr" anchorCtr="0">
          <a:noAutofit/>
        </a:bodyPr>
        <a:lstStyle/>
        <a:p>
          <a:pPr lvl="0" algn="ctr" defTabSz="1955800">
            <a:lnSpc>
              <a:spcPct val="90000"/>
            </a:lnSpc>
            <a:spcBef>
              <a:spcPct val="0"/>
            </a:spcBef>
            <a:spcAft>
              <a:spcPct val="35000"/>
            </a:spcAft>
          </a:pPr>
          <a:r>
            <a:rPr lang="en-US" sz="4400" b="1" kern="1200" dirty="0" err="1">
              <a:solidFill>
                <a:schemeClr val="tx1"/>
              </a:solidFill>
              <a:latin typeface="Times New Roman" pitchFamily="18" charset="0"/>
              <a:cs typeface="Times New Roman" pitchFamily="18" charset="0"/>
            </a:rPr>
            <a:t>Kết</a:t>
          </a:r>
          <a:r>
            <a:rPr lang="en-US" sz="4400" b="1" kern="1200" dirty="0">
              <a:solidFill>
                <a:schemeClr val="tx1"/>
              </a:solidFill>
              <a:latin typeface="Times New Roman" pitchFamily="18" charset="0"/>
              <a:cs typeface="Times New Roman" pitchFamily="18" charset="0"/>
            </a:rPr>
            <a:t> </a:t>
          </a:r>
          <a:r>
            <a:rPr lang="en-US" sz="4400" b="1" kern="1200" dirty="0" err="1">
              <a:solidFill>
                <a:schemeClr val="tx1"/>
              </a:solidFill>
              <a:latin typeface="Times New Roman" pitchFamily="18" charset="0"/>
              <a:cs typeface="Times New Roman" pitchFamily="18" charset="0"/>
            </a:rPr>
            <a:t>quả</a:t>
          </a:r>
          <a:r>
            <a:rPr lang="en-US" sz="4400" b="1" kern="1200" dirty="0">
              <a:solidFill>
                <a:schemeClr val="tx1"/>
              </a:solidFill>
              <a:latin typeface="Times New Roman" pitchFamily="18" charset="0"/>
              <a:cs typeface="Times New Roman" pitchFamily="18" charset="0"/>
            </a:rPr>
            <a:t> </a:t>
          </a:r>
          <a:r>
            <a:rPr lang="en-US" sz="4400" b="1" kern="1200" dirty="0" err="1">
              <a:solidFill>
                <a:schemeClr val="tx1"/>
              </a:solidFill>
              <a:latin typeface="Times New Roman" pitchFamily="18" charset="0"/>
              <a:cs typeface="Times New Roman" pitchFamily="18" charset="0"/>
            </a:rPr>
            <a:t>thực</a:t>
          </a:r>
          <a:r>
            <a:rPr lang="en-US" sz="4400" b="1" kern="1200" dirty="0">
              <a:solidFill>
                <a:schemeClr val="tx1"/>
              </a:solidFill>
              <a:latin typeface="Times New Roman" pitchFamily="18" charset="0"/>
              <a:cs typeface="Times New Roman" pitchFamily="18" charset="0"/>
            </a:rPr>
            <a:t> </a:t>
          </a:r>
          <a:r>
            <a:rPr lang="en-US" sz="4400" b="1" kern="1200" dirty="0" err="1">
              <a:solidFill>
                <a:schemeClr val="tx1"/>
              </a:solidFill>
              <a:latin typeface="Times New Roman" pitchFamily="18" charset="0"/>
              <a:cs typeface="Times New Roman" pitchFamily="18" charset="0"/>
            </a:rPr>
            <a:t>hiện</a:t>
          </a:r>
          <a:endParaRPr lang="en-US" sz="4400" b="1" kern="1200" dirty="0">
            <a:solidFill>
              <a:schemeClr val="tx1"/>
            </a:solidFill>
            <a:latin typeface="Times New Roman" pitchFamily="18" charset="0"/>
            <a:cs typeface="Times New Roman" pitchFamily="18" charset="0"/>
          </a:endParaRPr>
        </a:p>
      </dsp:txBody>
      <dsp:txXfrm rot="10800000">
        <a:off x="647927" y="0"/>
        <a:ext cx="4838472" cy="1117596"/>
      </dsp:txXfrm>
    </dsp:sp>
    <dsp:sp modelId="{F24762CF-1CD2-4121-8613-82F678054ABE}">
      <dsp:nvSpPr>
        <dsp:cNvPr id="0" name=""/>
        <dsp:cNvSpPr/>
      </dsp:nvSpPr>
      <dsp:spPr>
        <a:xfrm>
          <a:off x="152399" y="68436"/>
          <a:ext cx="1088474" cy="11507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EA919-5662-4C56-9E0A-057F813CD0DE}" type="datetimeFigureOut">
              <a:rPr lang="en-US" smtClean="0"/>
              <a:pPr/>
              <a:t>10/24/2023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307F9-6044-496A-8D8F-97B8AD8EE5C9}" type="slidenum">
              <a:rPr lang="en-US" smtClean="0"/>
              <a:pPr/>
              <a:t>‹#›</a:t>
            </a:fld>
            <a:endParaRPr lang="en-US"/>
          </a:p>
        </p:txBody>
      </p:sp>
    </p:spTree>
    <p:extLst>
      <p:ext uri="{BB962C8B-B14F-4D97-AF65-F5344CB8AC3E}">
        <p14:creationId xmlns:p14="http://schemas.microsoft.com/office/powerpoint/2010/main" val="293539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307F9-6044-496A-8D8F-97B8AD8EE5C9}" type="slidenum">
              <a:rPr lang="en-US" smtClean="0"/>
              <a:pPr/>
              <a:t>23</a:t>
            </a:fld>
            <a:endParaRPr lang="en-US"/>
          </a:p>
        </p:txBody>
      </p:sp>
    </p:spTree>
    <p:extLst>
      <p:ext uri="{BB962C8B-B14F-4D97-AF65-F5344CB8AC3E}">
        <p14:creationId xmlns:p14="http://schemas.microsoft.com/office/powerpoint/2010/main" val="106485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261475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425228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187507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1011353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3027067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221887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759531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38561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2337605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269253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2FE967-268F-4A13-A037-F01606DE8F0E}"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52F08-226A-4A7C-9674-983272F9F2CD}" type="slidenum">
              <a:rPr lang="en-US" smtClean="0"/>
              <a:pPr/>
              <a:t>‹#›</a:t>
            </a:fld>
            <a:endParaRPr lang="en-US"/>
          </a:p>
        </p:txBody>
      </p:sp>
    </p:spTree>
    <p:extLst>
      <p:ext uri="{BB962C8B-B14F-4D97-AF65-F5344CB8AC3E}">
        <p14:creationId xmlns:p14="http://schemas.microsoft.com/office/powerpoint/2010/main" val="3126891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FE967-268F-4A13-A037-F01606DE8F0E}" type="datetimeFigureOut">
              <a:rPr lang="en-US" smtClean="0"/>
              <a:pPr/>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52F08-226A-4A7C-9674-983272F9F2CD}" type="slidenum">
              <a:rPr lang="en-US" smtClean="0"/>
              <a:pPr/>
              <a:t>‹#›</a:t>
            </a:fld>
            <a:endParaRPr lang="en-US"/>
          </a:p>
        </p:txBody>
      </p:sp>
    </p:spTree>
    <p:extLst>
      <p:ext uri="{BB962C8B-B14F-4D97-AF65-F5344CB8AC3E}">
        <p14:creationId xmlns:p14="http://schemas.microsoft.com/office/powerpoint/2010/main" val="2560020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f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fif"/><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extBox 4"/>
          <p:cNvSpPr txBox="1"/>
          <p:nvPr/>
        </p:nvSpPr>
        <p:spPr>
          <a:xfrm>
            <a:off x="304800" y="2253927"/>
            <a:ext cx="8458200" cy="2246769"/>
          </a:xfrm>
          <a:prstGeom prst="rect">
            <a:avLst/>
          </a:prstGeom>
          <a:noFill/>
        </p:spPr>
        <p:txBody>
          <a:bodyPr wrap="square" rtlCol="0">
            <a:spAutoFit/>
          </a:bodyPr>
          <a:lstStyle/>
          <a:p>
            <a:pPr algn="ctr"/>
            <a:r>
              <a:rPr lang="en-US" sz="4800" b="1" dirty="0" smtClean="0">
                <a:solidFill>
                  <a:srgbClr val="FF000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BIỆN PHÁP SÁNG TẠO: </a:t>
            </a:r>
          </a:p>
          <a:p>
            <a:pPr algn="ctr"/>
            <a:r>
              <a:rPr lang="en-US" sz="2400" b="1" dirty="0" smtClean="0">
                <a:solidFill>
                  <a:srgbClr val="002060"/>
                </a:solidFill>
                <a:latin typeface="Times New Roman" pitchFamily="18" charset="0"/>
                <a:cs typeface="Times New Roman" pitchFamily="18" charset="0"/>
              </a:rPr>
              <a:t>GIÁO </a:t>
            </a:r>
            <a:r>
              <a:rPr lang="en-US" sz="2400" b="1" dirty="0">
                <a:solidFill>
                  <a:srgbClr val="002060"/>
                </a:solidFill>
                <a:latin typeface="Times New Roman" pitchFamily="18" charset="0"/>
                <a:cs typeface="Times New Roman" pitchFamily="18" charset="0"/>
              </a:rPr>
              <a:t>DỤC PHÁT TRIỂN NGÔN NGỮ </a:t>
            </a:r>
            <a:r>
              <a:rPr lang="en-US" sz="2400" b="1" dirty="0" smtClean="0">
                <a:solidFill>
                  <a:srgbClr val="002060"/>
                </a:solidFill>
                <a:latin typeface="Times New Roman" pitchFamily="18" charset="0"/>
                <a:cs typeface="Times New Roman" pitchFamily="18" charset="0"/>
              </a:rPr>
              <a:t>CHO TRẺ</a:t>
            </a:r>
            <a:r>
              <a:rPr lang="en-US" sz="2400" b="1" dirty="0">
                <a:solidFill>
                  <a:srgbClr val="002060"/>
                </a:solidFill>
                <a:latin typeface="Times New Roman" pitchFamily="18" charset="0"/>
                <a:cs typeface="Times New Roman" pitchFamily="18" charset="0"/>
              </a:rPr>
              <a:t> </a:t>
            </a:r>
            <a:r>
              <a:rPr lang="en-US" sz="2400" b="1" dirty="0" smtClean="0">
                <a:solidFill>
                  <a:srgbClr val="002060"/>
                </a:solidFill>
                <a:latin typeface="Times New Roman" pitchFamily="18" charset="0"/>
                <a:cs typeface="Times New Roman" pitchFamily="18" charset="0"/>
              </a:rPr>
              <a:t>NHÀ TRẺ 24 – 36 THÁNG THÔNG QUA HOẠT ĐỘNG TẠI LỚP</a:t>
            </a:r>
            <a:endParaRPr lang="en-US" sz="2400" b="1" dirty="0">
              <a:solidFill>
                <a:srgbClr val="002060"/>
              </a:solidFill>
              <a:latin typeface="Times New Roman" pitchFamily="18" charset="0"/>
              <a:cs typeface="Times New Roman" pitchFamily="18" charset="0"/>
            </a:endParaRPr>
          </a:p>
          <a:p>
            <a:pPr algn="ctr"/>
            <a:endParaRPr lang="en-US" sz="2400" b="1" i="1" dirty="0">
              <a:solidFill>
                <a:srgbClr val="002060"/>
              </a:solidFill>
              <a:latin typeface="Times New Roman" pitchFamily="18" charset="0"/>
              <a:cs typeface="Times New Roman" pitchFamily="18" charset="0"/>
            </a:endParaRPr>
          </a:p>
          <a:p>
            <a:pPr algn="ctr"/>
            <a:r>
              <a:rPr lang="en-US" sz="2000" b="1" i="1" dirty="0" err="1">
                <a:solidFill>
                  <a:srgbClr val="002060"/>
                </a:solidFill>
                <a:latin typeface="Times New Roman" pitchFamily="18" charset="0"/>
                <a:cs typeface="Times New Roman" pitchFamily="18" charset="0"/>
              </a:rPr>
              <a:t>Giáo</a:t>
            </a:r>
            <a:r>
              <a:rPr lang="en-US" sz="2000" b="1" i="1" dirty="0">
                <a:solidFill>
                  <a:srgbClr val="002060"/>
                </a:solidFill>
                <a:latin typeface="Times New Roman" pitchFamily="18" charset="0"/>
                <a:cs typeface="Times New Roman" pitchFamily="18" charset="0"/>
              </a:rPr>
              <a:t> </a:t>
            </a:r>
            <a:r>
              <a:rPr lang="en-US" sz="2000" b="1" i="1" dirty="0" err="1">
                <a:solidFill>
                  <a:srgbClr val="002060"/>
                </a:solidFill>
                <a:latin typeface="Times New Roman" pitchFamily="18" charset="0"/>
                <a:cs typeface="Times New Roman" pitchFamily="18" charset="0"/>
              </a:rPr>
              <a:t>viên</a:t>
            </a:r>
            <a:r>
              <a:rPr lang="en-US" sz="2000" b="1" i="1" dirty="0">
                <a:solidFill>
                  <a:srgbClr val="002060"/>
                </a:solidFill>
                <a:latin typeface="Times New Roman" pitchFamily="18" charset="0"/>
                <a:cs typeface="Times New Roman" pitchFamily="18" charset="0"/>
              </a:rPr>
              <a:t>: Đỗ Thanh Hương</a:t>
            </a:r>
          </a:p>
        </p:txBody>
      </p:sp>
      <p:sp>
        <p:nvSpPr>
          <p:cNvPr id="2" name="Hộp Văn bản 1">
            <a:extLst>
              <a:ext uri="{FF2B5EF4-FFF2-40B4-BE49-F238E27FC236}">
                <a16:creationId xmlns:a16="http://schemas.microsoft.com/office/drawing/2014/main" id="{0AB7689B-B540-4B45-8D08-A3E0705BAEA3}"/>
              </a:ext>
            </a:extLst>
          </p:cNvPr>
          <p:cNvSpPr txBox="1"/>
          <p:nvPr/>
        </p:nvSpPr>
        <p:spPr>
          <a:xfrm>
            <a:off x="1709228" y="609600"/>
            <a:ext cx="5516895" cy="830997"/>
          </a:xfrm>
          <a:prstGeom prst="rect">
            <a:avLst/>
          </a:prstGeom>
          <a:noFill/>
        </p:spPr>
        <p:txBody>
          <a:bodyPr wrap="none" rtlCol="0">
            <a:spAutoFit/>
          </a:bodyPr>
          <a:lstStyle/>
          <a:p>
            <a:pPr algn="ctr"/>
            <a:r>
              <a:rPr lang="vi-VN" sz="2400" b="1" dirty="0">
                <a:solidFill>
                  <a:srgbClr val="0070C0"/>
                </a:solidFill>
                <a:latin typeface="Times New Roman" panose="02020603050405020304" pitchFamily="18" charset="0"/>
                <a:cs typeface="Times New Roman" panose="02020603050405020304" pitchFamily="18" charset="0"/>
              </a:rPr>
              <a:t>UBND QUẬN LONG BIÊN</a:t>
            </a:r>
          </a:p>
          <a:p>
            <a:pPr algn="ctr"/>
            <a:r>
              <a:rPr lang="vi-VN" sz="2400" b="1" dirty="0">
                <a:solidFill>
                  <a:srgbClr val="0070C0"/>
                </a:solidFill>
                <a:latin typeface="Times New Roman" panose="02020603050405020304" pitchFamily="18" charset="0"/>
                <a:cs typeface="Times New Roman" panose="02020603050405020304" pitchFamily="18" charset="0"/>
              </a:rPr>
              <a:t>TRƯỜNG </a:t>
            </a:r>
            <a:r>
              <a:rPr lang="vi-VN" sz="2400" b="1" dirty="0" smtClean="0">
                <a:solidFill>
                  <a:srgbClr val="0070C0"/>
                </a:solidFill>
                <a:latin typeface="Times New Roman" panose="02020603050405020304" pitchFamily="18" charset="0"/>
                <a:cs typeface="Times New Roman" panose="02020603050405020304" pitchFamily="18" charset="0"/>
              </a:rPr>
              <a:t>M</a:t>
            </a:r>
            <a:r>
              <a:rPr lang="en-US" sz="2400" b="1" dirty="0" smtClean="0">
                <a:solidFill>
                  <a:srgbClr val="0070C0"/>
                </a:solidFill>
                <a:latin typeface="Times New Roman" panose="02020603050405020304" pitchFamily="18" charset="0"/>
                <a:cs typeface="Times New Roman" panose="02020603050405020304" pitchFamily="18" charset="0"/>
              </a:rPr>
              <a:t>ẦM NON HOA MỘC LAN</a:t>
            </a:r>
            <a:endParaRPr lang="en-US" sz="2400" b="1" dirty="0">
              <a:solidFill>
                <a:srgbClr val="0070C0"/>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id="{C1B60516-AF99-4BE8-8961-3E1B14F8F3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658" y="1375264"/>
            <a:ext cx="964341" cy="870650"/>
          </a:xfrm>
          <a:prstGeom prst="rect">
            <a:avLst/>
          </a:prstGeom>
        </p:spPr>
      </p:pic>
      <p:sp>
        <p:nvSpPr>
          <p:cNvPr id="3" name="Rectangle 2"/>
          <p:cNvSpPr/>
          <p:nvPr/>
        </p:nvSpPr>
        <p:spPr>
          <a:xfrm>
            <a:off x="3221981" y="5638800"/>
            <a:ext cx="2491388" cy="400110"/>
          </a:xfrm>
          <a:prstGeom prst="rect">
            <a:avLst/>
          </a:prstGeom>
          <a:noFill/>
        </p:spPr>
        <p:txBody>
          <a:bodyPr wrap="none" lIns="91440" tIns="45720" rIns="91440" bIns="45720">
            <a:spAutoFit/>
          </a:bodyPr>
          <a:lstStyle/>
          <a:p>
            <a:pPr algn="ctr"/>
            <a:r>
              <a:rPr lang="en-US" sz="2000" b="0" cap="none" spc="0" dirty="0" err="1"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a:t>
            </a:r>
            <a:r>
              <a:rPr lang="en-US" sz="2000" b="0" cap="none" spc="0" dirty="0"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000" b="0" cap="none" spc="0" dirty="0" err="1"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2000" b="0" cap="none" spc="0" dirty="0"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2023 - 2024</a:t>
            </a:r>
            <a:endParaRPr lang="en-US" sz="2000" b="0" cap="none" spc="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962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11" t="5155" r="4065" b="1031"/>
          <a:stretch/>
        </p:blipFill>
        <p:spPr>
          <a:xfrm>
            <a:off x="0" y="-21069"/>
            <a:ext cx="9144000" cy="6879067"/>
          </a:xfrm>
          <a:prstGeom prst="rect">
            <a:avLst/>
          </a:prstGeom>
        </p:spPr>
      </p:pic>
      <p:sp>
        <p:nvSpPr>
          <p:cNvPr id="8" name="TextBox 7"/>
          <p:cNvSpPr txBox="1"/>
          <p:nvPr/>
        </p:nvSpPr>
        <p:spPr>
          <a:xfrm>
            <a:off x="1295400" y="459906"/>
            <a:ext cx="6934200"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III. GIẢI PHÁP THỰC HIỆN</a:t>
            </a:r>
            <a:endParaRPr lang="en-US" sz="4000" b="1" dirty="0">
              <a:solidFill>
                <a:srgbClr val="FF0000"/>
              </a:solidFill>
              <a:latin typeface="Times New Roman" pitchFamily="18" charset="0"/>
              <a:cs typeface="Times New Roman" pitchFamily="18" charset="0"/>
            </a:endParaRPr>
          </a:p>
        </p:txBody>
      </p:sp>
      <p:sp>
        <p:nvSpPr>
          <p:cNvPr id="9" name="Rectangle 8"/>
          <p:cNvSpPr/>
          <p:nvPr/>
        </p:nvSpPr>
        <p:spPr>
          <a:xfrm>
            <a:off x="543522" y="1338810"/>
            <a:ext cx="8305800" cy="954107"/>
          </a:xfrm>
          <a:prstGeom prst="rect">
            <a:avLst/>
          </a:prstGeom>
        </p:spPr>
        <p:txBody>
          <a:bodyPr wrap="square">
            <a:spAutoFit/>
          </a:bodyPr>
          <a:lstStyle/>
          <a:p>
            <a:r>
              <a:rPr lang="vi-VN" sz="2800" dirty="0" smtClean="0">
                <a:solidFill>
                  <a:srgbClr val="0070C0"/>
                </a:solidFill>
                <a:latin typeface="Times New Roman" pitchFamily="18" charset="0"/>
                <a:cs typeface="Times New Roman" pitchFamily="18" charset="0"/>
              </a:rPr>
              <a:t> </a:t>
            </a:r>
            <a:endParaRPr lang="en-US" sz="2800" dirty="0">
              <a:solidFill>
                <a:srgbClr val="0070C0"/>
              </a:solidFill>
              <a:latin typeface="Times New Roman" pitchFamily="18" charset="0"/>
              <a:cs typeface="Times New Roman" pitchFamily="18" charset="0"/>
            </a:endParaRPr>
          </a:p>
          <a:p>
            <a:endParaRPr lang="en-US" sz="2800" dirty="0">
              <a:solidFill>
                <a:srgbClr val="0070C0"/>
              </a:solidFill>
              <a:latin typeface="Times New Roman" pitchFamily="18" charset="0"/>
              <a:cs typeface="Times New Roman" pitchFamily="18" charset="0"/>
            </a:endParaRPr>
          </a:p>
        </p:txBody>
      </p:sp>
      <p:sp>
        <p:nvSpPr>
          <p:cNvPr id="10" name="Rectangle 9"/>
          <p:cNvSpPr/>
          <p:nvPr/>
        </p:nvSpPr>
        <p:spPr>
          <a:xfrm>
            <a:off x="490368" y="1307257"/>
            <a:ext cx="8282754" cy="523220"/>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1</a:t>
            </a:r>
            <a:r>
              <a:rPr lang="vi-VN" sz="2800" dirty="0" smtClean="0">
                <a:solidFill>
                  <a:srgbClr val="FF0000"/>
                </a:solidFill>
                <a:latin typeface="Times New Roman" pitchFamily="18" charset="0"/>
                <a:cs typeface="Times New Roman" pitchFamily="18" charset="0"/>
              </a:rPr>
              <a:t>.</a:t>
            </a:r>
            <a:r>
              <a:rPr lang="vi-VN" sz="2800" dirty="0" smtClean="0">
                <a:solidFill>
                  <a:srgbClr val="0070C0"/>
                </a:solidFill>
                <a:latin typeface="Times New Roman" pitchFamily="18" charset="0"/>
                <a:cs typeface="Times New Roman" pitchFamily="18" charset="0"/>
              </a:rPr>
              <a:t> </a:t>
            </a:r>
            <a:r>
              <a:rPr lang="vi-VN" sz="2800" dirty="0">
                <a:solidFill>
                  <a:srgbClr val="0070C0"/>
                </a:solidFill>
                <a:latin typeface="Times New Roman" pitchFamily="18" charset="0"/>
                <a:cs typeface="Times New Roman" pitchFamily="18" charset="0"/>
              </a:rPr>
              <a:t>Giáo dục ngôn ngữ cho trẻ thông qua </a:t>
            </a:r>
            <a:r>
              <a:rPr lang="en-US" sz="2800" dirty="0" err="1" smtClean="0">
                <a:solidFill>
                  <a:srgbClr val="0070C0"/>
                </a:solidFill>
                <a:latin typeface="Times New Roman" pitchFamily="18" charset="0"/>
                <a:cs typeface="Times New Roman" pitchFamily="18" charset="0"/>
              </a:rPr>
              <a:t>hoạt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động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khác</a:t>
            </a:r>
            <a:endParaRPr lang="en-US" sz="2800" dirty="0">
              <a:solidFill>
                <a:srgbClr val="0070C0"/>
              </a:solidFill>
              <a:latin typeface="Times New Roman" pitchFamily="18" charset="0"/>
              <a:cs typeface="Times New Roman" pitchFamily="18" charset="0"/>
            </a:endParaRPr>
          </a:p>
        </p:txBody>
      </p:sp>
      <p:sp>
        <p:nvSpPr>
          <p:cNvPr id="13" name="Rectangle 12"/>
          <p:cNvSpPr/>
          <p:nvPr/>
        </p:nvSpPr>
        <p:spPr>
          <a:xfrm>
            <a:off x="543522" y="2360380"/>
            <a:ext cx="8201892"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a:t>
            </a:r>
            <a:r>
              <a:rPr lang="vi-VN" sz="2800" dirty="0" smtClean="0">
                <a:solidFill>
                  <a:srgbClr val="0070C0"/>
                </a:solidFill>
                <a:latin typeface="Times New Roman" pitchFamily="18" charset="0"/>
                <a:cs typeface="Times New Roman" pitchFamily="18" charset="0"/>
              </a:rPr>
              <a:t> </a:t>
            </a:r>
            <a:r>
              <a:rPr lang="vi-VN" sz="2800" dirty="0">
                <a:solidFill>
                  <a:srgbClr val="0070C0"/>
                </a:solidFill>
                <a:latin typeface="Times New Roman" pitchFamily="18" charset="0"/>
                <a:cs typeface="Times New Roman" pitchFamily="18" charset="0"/>
              </a:rPr>
              <a:t>Giáo dục ngôn ngữ thông qua các hoạt động </a:t>
            </a:r>
            <a:r>
              <a:rPr lang="vi-VN" sz="2800" dirty="0" smtClean="0">
                <a:solidFill>
                  <a:srgbClr val="0070C0"/>
                </a:solidFill>
                <a:latin typeface="Times New Roman" pitchFamily="18" charset="0"/>
                <a:cs typeface="Times New Roman" pitchFamily="18" charset="0"/>
              </a:rPr>
              <a:t>học</a:t>
            </a:r>
            <a:endParaRPr lang="en-US" sz="2800" dirty="0">
              <a:solidFill>
                <a:srgbClr val="0070C0"/>
              </a:solidFill>
              <a:latin typeface="Times New Roman" pitchFamily="18" charset="0"/>
              <a:cs typeface="Times New Roman" pitchFamily="18" charset="0"/>
            </a:endParaRPr>
          </a:p>
          <a:p>
            <a:endParaRPr lang="en-US" sz="2800" dirty="0">
              <a:solidFill>
                <a:srgbClr val="0070C0"/>
              </a:solidFill>
              <a:latin typeface="Times New Roman" pitchFamily="18" charset="0"/>
              <a:cs typeface="Times New Roman" pitchFamily="18" charset="0"/>
            </a:endParaRPr>
          </a:p>
        </p:txBody>
      </p:sp>
      <p:sp>
        <p:nvSpPr>
          <p:cNvPr id="2" name="Rectangle 1"/>
          <p:cNvSpPr/>
          <p:nvPr/>
        </p:nvSpPr>
        <p:spPr>
          <a:xfrm>
            <a:off x="543522" y="3474706"/>
            <a:ext cx="7796645" cy="954107"/>
          </a:xfrm>
          <a:prstGeom prst="rect">
            <a:avLst/>
          </a:prstGeom>
        </p:spPr>
        <p:txBody>
          <a:bodyPr wrap="square">
            <a:spAutoFit/>
          </a:bodyPr>
          <a:lstStyle/>
          <a:p>
            <a:r>
              <a:rPr lang="en-US" sz="2800" dirty="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a:t>
            </a:r>
            <a:r>
              <a:rPr lang="vi-VN"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Phối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kết</a:t>
            </a:r>
            <a:r>
              <a:rPr lang="en-US" sz="2800" dirty="0" smtClean="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hợp</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với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phụ</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huynh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trong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việc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giáo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dục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phát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triển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ngôn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ngữ</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cho</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trẻ</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6492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8991599" cy="830997"/>
          </a:xfrm>
          <a:prstGeom prst="rect">
            <a:avLst/>
          </a:prstGeom>
          <a:solidFill>
            <a:schemeClr val="bg1"/>
          </a:solidFill>
        </p:spPr>
        <p:txBody>
          <a:bodyPr wrap="square">
            <a:spAutoFit/>
          </a:bodyPr>
          <a:lstStyle/>
          <a:p>
            <a:pPr algn="ctr"/>
            <a:r>
              <a:rPr lang="en-US" sz="2400" b="1" dirty="0" smtClean="0">
                <a:solidFill>
                  <a:srgbClr val="FF0000"/>
                </a:solidFill>
                <a:latin typeface="+mj-lt"/>
              </a:rPr>
              <a:t>1. </a:t>
            </a:r>
            <a:r>
              <a:rPr lang="vi-VN" sz="2400" b="1" dirty="0" smtClean="0">
                <a:solidFill>
                  <a:srgbClr val="FF0000"/>
                </a:solidFill>
                <a:latin typeface="+mj-lt"/>
              </a:rPr>
              <a:t>Giáo </a:t>
            </a:r>
            <a:r>
              <a:rPr lang="vi-VN" sz="2400" b="1" dirty="0">
                <a:solidFill>
                  <a:srgbClr val="FF0000"/>
                </a:solidFill>
                <a:latin typeface="+mj-lt"/>
              </a:rPr>
              <a:t>dục phát triển ngôn ngữ cho </a:t>
            </a:r>
            <a:r>
              <a:rPr lang="vi-VN" sz="2400" b="1" dirty="0" smtClean="0">
                <a:solidFill>
                  <a:srgbClr val="FF0000"/>
                </a:solidFill>
                <a:latin typeface="+mj-lt"/>
              </a:rPr>
              <a:t>trẻ</a:t>
            </a:r>
            <a:r>
              <a:rPr lang="en-US" sz="2400" b="1" dirty="0" smtClean="0">
                <a:solidFill>
                  <a:srgbClr val="FF0000"/>
                </a:solidFill>
                <a:latin typeface="+mj-lt"/>
              </a:rPr>
              <a:t> </a:t>
            </a:r>
            <a:r>
              <a:rPr lang="en-US" sz="2400" b="1" dirty="0" err="1" smtClean="0">
                <a:solidFill>
                  <a:srgbClr val="FF0000"/>
                </a:solidFill>
                <a:latin typeface="Times New Roman" panose="02020603050405020304" pitchFamily="18" charset="0"/>
                <a:cs typeface="Times New Roman" panose="02020603050405020304" pitchFamily="18" charset="0"/>
              </a:rPr>
              <a:t>thông</a:t>
            </a:r>
            <a:r>
              <a:rPr lang="en-US" sz="2400" b="1" dirty="0" smtClean="0">
                <a:solidFill>
                  <a:srgbClr val="FF0000"/>
                </a:solidFill>
                <a:latin typeface="Times New Roman" panose="02020603050405020304" pitchFamily="18" charset="0"/>
                <a:cs typeface="Times New Roman" panose="02020603050405020304" pitchFamily="18" charset="0"/>
              </a:rPr>
              <a:t> qua </a:t>
            </a:r>
            <a:r>
              <a:rPr lang="en-US" sz="2400" b="1" dirty="0" err="1" smtClean="0">
                <a:solidFill>
                  <a:srgbClr val="FF0000"/>
                </a:solidFill>
                <a:latin typeface="Times New Roman" panose="02020603050405020304" pitchFamily="18" charset="0"/>
                <a:cs typeface="Times New Roman" panose="02020603050405020304" pitchFamily="18" charset="0"/>
              </a:rPr>
              <a:t>hoạt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động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khác</a:t>
            </a:r>
            <a:r>
              <a:rPr lang="vi-VN" sz="2400" b="1" dirty="0" smtClean="0">
                <a:solidFill>
                  <a:srgbClr val="FF0000"/>
                </a:solidFill>
                <a:latin typeface="Times New Roman" panose="02020603050405020304" pitchFamily="18" charset="0"/>
                <a:cs typeface="Times New Roman" panose="02020603050405020304" pitchFamily="18" charset="0"/>
              </a:rPr>
              <a:t>:</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r>
              <a:rPr lang="en-US" sz="2400" b="1" dirty="0" smtClean="0">
                <a:solidFill>
                  <a:srgbClr val="FF0000"/>
                </a:solidFill>
                <a:latin typeface="Times New Roman" panose="02020603050405020304" pitchFamily="18" charset="0"/>
                <a:cs typeface="Times New Roman" panose="02020603050405020304" pitchFamily="18" charset="0"/>
              </a:rPr>
              <a:t>a. </a:t>
            </a:r>
            <a:r>
              <a:rPr lang="en-US" sz="2400" b="1" dirty="0" err="1" smtClean="0">
                <a:solidFill>
                  <a:srgbClr val="FF0000"/>
                </a:solidFill>
                <a:latin typeface="Times New Roman" panose="02020603050405020304" pitchFamily="18" charset="0"/>
                <a:cs typeface="Times New Roman" panose="02020603050405020304" pitchFamily="18" charset="0"/>
              </a:rPr>
              <a:t>Giáo</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ngôn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ngữ</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thông</a:t>
            </a:r>
            <a:r>
              <a:rPr lang="en-US" sz="2400" b="1" dirty="0" smtClean="0">
                <a:solidFill>
                  <a:srgbClr val="FF0000"/>
                </a:solidFill>
                <a:latin typeface="Times New Roman" panose="02020603050405020304" pitchFamily="18" charset="0"/>
                <a:cs typeface="Times New Roman" panose="02020603050405020304" pitchFamily="18" charset="0"/>
              </a:rPr>
              <a:t> qua </a:t>
            </a:r>
            <a:r>
              <a:rPr lang="en-US" sz="2400" b="1" dirty="0" err="1" smtClean="0">
                <a:solidFill>
                  <a:srgbClr val="FF0000"/>
                </a:solidFill>
                <a:latin typeface="Times New Roman" panose="02020603050405020304" pitchFamily="18" charset="0"/>
                <a:cs typeface="Times New Roman" panose="02020603050405020304" pitchFamily="18" charset="0"/>
              </a:rPr>
              <a:t>hoạt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động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đón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trả</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trẻ</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68923" y="4041129"/>
            <a:ext cx="7391400" cy="2062103"/>
          </a:xfrm>
          <a:prstGeom prst="rect">
            <a:avLst/>
          </a:prstGeom>
        </p:spPr>
        <p:txBody>
          <a:bodyPr wrap="square">
            <a:spAutoFit/>
          </a:bodyPr>
          <a:lstStyle/>
          <a:p>
            <a:r>
              <a:rPr lang="vi-VN" sz="2800" dirty="0">
                <a:solidFill>
                  <a:srgbClr val="002060"/>
                </a:solidFill>
                <a:latin typeface="Times New Roman" pitchFamily="18" charset="0"/>
                <a:cs typeface="Times New Roman" pitchFamily="18" charset="0"/>
              </a:rPr>
              <a:t>Ví dụ: Cô trò chuyện với trẻ:</a:t>
            </a:r>
          </a:p>
          <a:p>
            <a:r>
              <a:rPr lang="vi-VN" sz="2800" dirty="0">
                <a:solidFill>
                  <a:srgbClr val="002060"/>
                </a:solidFill>
                <a:latin typeface="Times New Roman" pitchFamily="18" charset="0"/>
                <a:cs typeface="Times New Roman" pitchFamily="18" charset="0"/>
              </a:rPr>
              <a:t>          </a:t>
            </a:r>
            <a:r>
              <a:rPr lang="vi-VN" sz="2400" dirty="0">
                <a:solidFill>
                  <a:srgbClr val="002060"/>
                </a:solidFill>
                <a:latin typeface="+mj-lt"/>
              </a:rPr>
              <a:t>+ Gia đình con có những ai?</a:t>
            </a:r>
            <a:endParaRPr lang="en-US" sz="2400" dirty="0">
              <a:solidFill>
                <a:srgbClr val="002060"/>
              </a:solidFill>
              <a:latin typeface="+mj-lt"/>
            </a:endParaRPr>
          </a:p>
          <a:p>
            <a:r>
              <a:rPr lang="vi-VN" sz="2400" dirty="0">
                <a:solidFill>
                  <a:srgbClr val="002060"/>
                </a:solidFill>
                <a:latin typeface="+mj-lt"/>
              </a:rPr>
              <a:t>  	+ Trong gia đình ai yêu con nhất</a:t>
            </a:r>
            <a:r>
              <a:rPr lang="vi-VN" sz="2400" dirty="0" smtClean="0">
                <a:solidFill>
                  <a:srgbClr val="002060"/>
                </a:solidFill>
                <a:latin typeface="+mj-lt"/>
              </a:rPr>
              <a:t>?</a:t>
            </a:r>
            <a:endParaRPr lang="en-US" sz="2400" dirty="0">
              <a:solidFill>
                <a:srgbClr val="002060"/>
              </a:solidFill>
              <a:latin typeface="+mj-lt"/>
            </a:endParaRPr>
          </a:p>
          <a:p>
            <a:r>
              <a:rPr lang="vi-VN" sz="2400" dirty="0">
                <a:solidFill>
                  <a:srgbClr val="002060"/>
                </a:solidFill>
                <a:latin typeface="+mj-lt"/>
              </a:rPr>
              <a:t>  	+ Buổi sáng ai đưa con đến lớp?</a:t>
            </a:r>
            <a:endParaRPr lang="en-US" sz="2400" dirty="0">
              <a:solidFill>
                <a:srgbClr val="002060"/>
              </a:solidFill>
              <a:latin typeface="+mj-lt"/>
            </a:endParaRPr>
          </a:p>
          <a:p>
            <a:r>
              <a:rPr lang="vi-VN" sz="2400" dirty="0">
                <a:solidFill>
                  <a:srgbClr val="002060"/>
                </a:solidFill>
                <a:latin typeface="+mj-lt"/>
              </a:rPr>
              <a:t>  	+ Bố con đưa đi bằng phương tiện gì?</a:t>
            </a:r>
            <a:endParaRPr lang="en-US" sz="2400" dirty="0">
              <a:solidFill>
                <a:srgbClr val="002060"/>
              </a:solidFill>
              <a:latin typeface="+mj-lt"/>
            </a:endParaRPr>
          </a:p>
        </p:txBody>
      </p:sp>
      <p:sp>
        <p:nvSpPr>
          <p:cNvPr id="7" name="Rectangle 6"/>
          <p:cNvSpPr/>
          <p:nvPr/>
        </p:nvSpPr>
        <p:spPr>
          <a:xfrm>
            <a:off x="609600" y="1369335"/>
            <a:ext cx="7239000" cy="2677656"/>
          </a:xfrm>
          <a:prstGeom prst="rect">
            <a:avLst/>
          </a:prstGeom>
        </p:spPr>
        <p:txBody>
          <a:bodyPr wrap="square">
            <a:spAutoFit/>
          </a:bodyPr>
          <a:lstStyle/>
          <a:p>
            <a:pPr algn="just"/>
            <a:r>
              <a:rPr lang="en-US" sz="2400" dirty="0" smtClean="0">
                <a:solidFill>
                  <a:srgbClr val="00B0F0"/>
                </a:solidFill>
                <a:latin typeface="+mj-lt"/>
              </a:rPr>
              <a:t>    - </a:t>
            </a:r>
            <a:r>
              <a:rPr lang="vi-VN" sz="2400" dirty="0" smtClean="0">
                <a:solidFill>
                  <a:srgbClr val="00B0F0"/>
                </a:solidFill>
                <a:latin typeface="+mj-lt"/>
              </a:rPr>
              <a:t>Giờ </a:t>
            </a:r>
            <a:r>
              <a:rPr lang="vi-VN" sz="2400" dirty="0">
                <a:solidFill>
                  <a:srgbClr val="00B0F0"/>
                </a:solidFill>
                <a:latin typeface="+mj-lt"/>
              </a:rPr>
              <a:t>đón trẻ là lúc cần tạo không khí vui vẻ, lôi cuốn trẻ tới trường , tới lớp cô phải thật gần gũi, tích cực trò chuyện với trẻ. Vì trò chuyện với trẻ là hình thức đơn giản nhất để cung cấp vốn từ cho trẻ và phát triển ngôn ngữ cho trẻ, đặc biệt là ngôn ngữ mạch lạc. Bởi qua cách trò chuyện với trẻ cô mới có thể cung cấp, mở rộng vốn từ cho trẻ.</a:t>
            </a:r>
            <a:endParaRPr lang="en-US" sz="2400" dirty="0">
              <a:solidFill>
                <a:srgbClr val="00B0F0"/>
              </a:solidFill>
              <a:latin typeface="+mj-lt"/>
              <a:cs typeface="Times New Roman" pitchFamily="18" charset="0"/>
            </a:endParaRPr>
          </a:p>
        </p:txBody>
      </p:sp>
    </p:spTree>
    <p:extLst>
      <p:ext uri="{BB962C8B-B14F-4D97-AF65-F5344CB8AC3E}">
        <p14:creationId xmlns:p14="http://schemas.microsoft.com/office/powerpoint/2010/main" val="281383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wipe(down)">
                                      <p:cBhvr>
                                        <p:cTn id="3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7589308" cy="35052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3505200"/>
            <a:ext cx="7848600" cy="3352799"/>
          </a:xfrm>
          <a:prstGeom prst="rect">
            <a:avLst/>
          </a:prstGeom>
        </p:spPr>
      </p:pic>
    </p:spTree>
    <p:extLst>
      <p:ext uri="{BB962C8B-B14F-4D97-AF65-F5344CB8AC3E}">
        <p14:creationId xmlns:p14="http://schemas.microsoft.com/office/powerpoint/2010/main" val="296811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1" y="0"/>
            <a:ext cx="9126349" cy="6858000"/>
          </a:xfrm>
          <a:prstGeom prst="rect">
            <a:avLst/>
          </a:prstGeom>
        </p:spPr>
      </p:pic>
      <p:sp>
        <p:nvSpPr>
          <p:cNvPr id="5" name="Rectangle 4"/>
          <p:cNvSpPr/>
          <p:nvPr/>
        </p:nvSpPr>
        <p:spPr>
          <a:xfrm>
            <a:off x="228600" y="31462"/>
            <a:ext cx="8534400" cy="461665"/>
          </a:xfrm>
          <a:prstGeom prst="rect">
            <a:avLst/>
          </a:prstGeom>
          <a:solidFill>
            <a:schemeClr val="bg1"/>
          </a:solid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a:t>
            </a:r>
            <a:r>
              <a:rPr lang="vi-VN"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mj-lt"/>
              </a:rPr>
              <a:t> </a:t>
            </a:r>
            <a:r>
              <a:rPr lang="vi-VN" sz="2400" b="1" dirty="0">
                <a:solidFill>
                  <a:srgbClr val="FF0000"/>
                </a:solidFill>
                <a:latin typeface="+mj-lt"/>
              </a:rPr>
              <a:t>Giáo dục ngôn ngữ cho trẻ thông qua hoạt </a:t>
            </a:r>
            <a:r>
              <a:rPr lang="vi-VN" sz="2400" b="1" dirty="0" err="1">
                <a:solidFill>
                  <a:srgbClr val="FF0000"/>
                </a:solidFill>
                <a:latin typeface="+mj-lt"/>
              </a:rPr>
              <a:t>động</a:t>
            </a:r>
            <a:r>
              <a:rPr lang="vi-VN" sz="2400" b="1" dirty="0">
                <a:solidFill>
                  <a:srgbClr val="FF0000"/>
                </a:solidFill>
                <a:latin typeface="+mj-lt"/>
              </a:rPr>
              <a:t> </a:t>
            </a:r>
            <a:r>
              <a:rPr lang="vi-VN" sz="2400" b="1" dirty="0" err="1">
                <a:solidFill>
                  <a:srgbClr val="FF0000"/>
                </a:solidFill>
                <a:latin typeface="+mj-lt"/>
              </a:rPr>
              <a:t>góc</a:t>
            </a:r>
            <a:r>
              <a:rPr lang="vi-VN" sz="2400" b="1" dirty="0">
                <a:solidFill>
                  <a:srgbClr val="FF0000"/>
                </a:solidFill>
                <a:latin typeface="+mj-lt"/>
              </a:rPr>
              <a:t>:</a:t>
            </a:r>
            <a:endParaRPr lang="en-US" sz="2400" b="1" dirty="0">
              <a:solidFill>
                <a:srgbClr val="FF0000"/>
              </a:solidFill>
              <a:latin typeface="+mj-lt"/>
            </a:endParaRPr>
          </a:p>
        </p:txBody>
      </p:sp>
      <p:sp>
        <p:nvSpPr>
          <p:cNvPr id="6" name="Rectangle 5"/>
          <p:cNvSpPr/>
          <p:nvPr/>
        </p:nvSpPr>
        <p:spPr>
          <a:xfrm>
            <a:off x="228600" y="685800"/>
            <a:ext cx="8763000" cy="4770537"/>
          </a:xfrm>
          <a:prstGeom prst="rect">
            <a:avLst/>
          </a:prstGeom>
          <a:solidFill>
            <a:schemeClr val="bg1"/>
          </a:solidFill>
        </p:spPr>
        <p:txBody>
          <a:bodyPr wrap="square">
            <a:spAutoFit/>
          </a:bodyPr>
          <a:lstStyle/>
          <a:p>
            <a:r>
              <a:rPr lang="vi-VN" sz="2400" dirty="0">
                <a:solidFill>
                  <a:srgbClr val="FF0000"/>
                </a:solidFill>
                <a:latin typeface="+mj-lt"/>
              </a:rPr>
              <a:t>Ví dụ 1: </a:t>
            </a:r>
            <a:r>
              <a:rPr lang="vi-VN" sz="2400" dirty="0">
                <a:solidFill>
                  <a:srgbClr val="002060"/>
                </a:solidFill>
                <a:latin typeface="+mj-lt"/>
              </a:rPr>
              <a:t>Trò chơi trong </a:t>
            </a:r>
            <a:r>
              <a:rPr lang="en-US" sz="2400" dirty="0" smtClean="0">
                <a:solidFill>
                  <a:srgbClr val="002060"/>
                </a:solidFill>
                <a:latin typeface="Times New Roman" panose="02020603050405020304" pitchFamily="18" charset="0"/>
                <a:cs typeface="Times New Roman" panose="02020603050405020304" pitchFamily="18" charset="0"/>
              </a:rPr>
              <a:t>“</a:t>
            </a:r>
            <a:r>
              <a:rPr lang="en-US" sz="2400" dirty="0" err="1" smtClean="0">
                <a:solidFill>
                  <a:srgbClr val="002060"/>
                </a:solidFill>
                <a:latin typeface="Times New Roman" panose="02020603050405020304" pitchFamily="18" charset="0"/>
                <a:cs typeface="Times New Roman" panose="02020603050405020304" pitchFamily="18" charset="0"/>
              </a:rPr>
              <a:t>Góc</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bế</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em</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mj-lt"/>
              </a:rPr>
              <a:t>trẻ được chơi với em búp bê và khi trẻ chơi sẽ giao tiếp với các bạn bằng ngôn ngữ hàng ngày.</a:t>
            </a:r>
            <a:endParaRPr lang="en-US" sz="2400" dirty="0">
              <a:solidFill>
                <a:srgbClr val="002060"/>
              </a:solidFill>
              <a:latin typeface="+mj-lt"/>
            </a:endParaRPr>
          </a:p>
          <a:p>
            <a:r>
              <a:rPr lang="vi-VN" sz="2400" dirty="0">
                <a:solidFill>
                  <a:srgbClr val="002060"/>
                </a:solidFill>
                <a:latin typeface="+mj-lt"/>
              </a:rPr>
              <a:t> </a:t>
            </a:r>
            <a:r>
              <a:rPr lang="vi-VN" sz="2400" dirty="0" smtClean="0">
                <a:solidFill>
                  <a:srgbClr val="002060"/>
                </a:solidFill>
                <a:latin typeface="+mj-lt"/>
              </a:rPr>
              <a:t>+ </a:t>
            </a:r>
            <a:r>
              <a:rPr lang="vi-VN" sz="2400" dirty="0">
                <a:solidFill>
                  <a:srgbClr val="002060"/>
                </a:solidFill>
                <a:latin typeface="+mj-lt"/>
              </a:rPr>
              <a:t>Con đã cho búp bê ăn chưa</a:t>
            </a:r>
            <a:r>
              <a:rPr lang="vi-VN" sz="2400" dirty="0" smtClean="0">
                <a:solidFill>
                  <a:srgbClr val="002060"/>
                </a:solidFill>
                <a:latin typeface="+mj-lt"/>
              </a:rPr>
              <a:t>?</a:t>
            </a:r>
            <a:r>
              <a:rPr lang="en-US" sz="2400" dirty="0" smtClean="0">
                <a:solidFill>
                  <a:srgbClr val="002060"/>
                </a:solidFill>
                <a:latin typeface="+mj-lt"/>
              </a:rPr>
              <a:t> </a:t>
            </a:r>
            <a:r>
              <a:rPr lang="vi-VN" sz="2400" dirty="0" smtClean="0">
                <a:solidFill>
                  <a:srgbClr val="002060"/>
                </a:solidFill>
                <a:latin typeface="+mj-lt"/>
              </a:rPr>
              <a:t>(Chưa </a:t>
            </a:r>
            <a:r>
              <a:rPr lang="vi-VN" sz="2400" dirty="0">
                <a:solidFill>
                  <a:srgbClr val="002060"/>
                </a:solidFill>
                <a:latin typeface="+mj-lt"/>
              </a:rPr>
              <a:t>ạ)</a:t>
            </a:r>
            <a:endParaRPr lang="en-US" sz="2400" dirty="0">
              <a:solidFill>
                <a:srgbClr val="002060"/>
              </a:solidFill>
              <a:latin typeface="+mj-lt"/>
            </a:endParaRPr>
          </a:p>
          <a:p>
            <a:r>
              <a:rPr lang="vi-VN" sz="2400" dirty="0">
                <a:solidFill>
                  <a:srgbClr val="002060"/>
                </a:solidFill>
                <a:latin typeface="+mj-lt"/>
              </a:rPr>
              <a:t> </a:t>
            </a:r>
            <a:r>
              <a:rPr lang="vi-VN" sz="2400" dirty="0" smtClean="0">
                <a:solidFill>
                  <a:srgbClr val="002060"/>
                </a:solidFill>
                <a:latin typeface="+mj-lt"/>
              </a:rPr>
              <a:t>+ </a:t>
            </a:r>
            <a:r>
              <a:rPr lang="vi-VN" sz="2400" dirty="0">
                <a:solidFill>
                  <a:srgbClr val="002060"/>
                </a:solidFill>
                <a:latin typeface="+mj-lt"/>
              </a:rPr>
              <a:t>Khi ăn con nhớ đeo yếm để bột không dây ra áo của búp bê </a:t>
            </a:r>
            <a:r>
              <a:rPr lang="vi-VN" sz="2400" dirty="0" smtClean="0">
                <a:solidFill>
                  <a:srgbClr val="002060"/>
                </a:solidFill>
                <a:latin typeface="+mj-lt"/>
              </a:rPr>
              <a:t>nhé</a:t>
            </a:r>
            <a:r>
              <a:rPr lang="en-US" sz="2400" dirty="0" smtClean="0">
                <a:solidFill>
                  <a:srgbClr val="002060"/>
                </a:solidFill>
                <a:latin typeface="+mj-lt"/>
              </a:rPr>
              <a:t> </a:t>
            </a:r>
            <a:r>
              <a:rPr lang="vi-VN" sz="2400" dirty="0" smtClean="0">
                <a:solidFill>
                  <a:srgbClr val="002060"/>
                </a:solidFill>
                <a:latin typeface="+mj-lt"/>
              </a:rPr>
              <a:t>(</a:t>
            </a:r>
            <a:r>
              <a:rPr lang="vi-VN" sz="2400" dirty="0">
                <a:solidFill>
                  <a:srgbClr val="002060"/>
                </a:solidFill>
                <a:latin typeface="+mj-lt"/>
              </a:rPr>
              <a:t>Vâng ạ</a:t>
            </a:r>
            <a:r>
              <a:rPr lang="vi-VN" sz="2400" dirty="0" smtClean="0">
                <a:solidFill>
                  <a:srgbClr val="002060"/>
                </a:solidFill>
                <a:latin typeface="+mj-lt"/>
              </a:rPr>
              <a:t>)</a:t>
            </a:r>
            <a:r>
              <a:rPr lang="en-US" sz="2400" dirty="0" smtClean="0">
                <a:solidFill>
                  <a:srgbClr val="002060"/>
                </a:solidFill>
                <a:latin typeface="+mj-lt"/>
              </a:rPr>
              <a:t>.</a:t>
            </a:r>
            <a:endParaRPr lang="en-US" sz="2400" dirty="0">
              <a:solidFill>
                <a:srgbClr val="002060"/>
              </a:solidFill>
              <a:latin typeface="+mj-lt"/>
            </a:endParaRPr>
          </a:p>
          <a:p>
            <a:r>
              <a:rPr lang="vi-VN" sz="2400" dirty="0">
                <a:solidFill>
                  <a:srgbClr val="002060"/>
                </a:solidFill>
                <a:latin typeface="+mj-lt"/>
              </a:rPr>
              <a:t> </a:t>
            </a:r>
            <a:r>
              <a:rPr lang="vi-VN" sz="2400" dirty="0" smtClean="0">
                <a:solidFill>
                  <a:srgbClr val="002060"/>
                </a:solidFill>
                <a:latin typeface="+mj-lt"/>
              </a:rPr>
              <a:t>+ </a:t>
            </a:r>
            <a:r>
              <a:rPr lang="vi-VN" sz="2400" dirty="0">
                <a:solidFill>
                  <a:srgbClr val="002060"/>
                </a:solidFill>
                <a:latin typeface="+mj-lt"/>
              </a:rPr>
              <a:t>Bột vẫn còn nóng lắm để mẹ thổi cho nguội </a:t>
            </a:r>
            <a:r>
              <a:rPr lang="vi-VN" sz="2400" dirty="0" smtClean="0">
                <a:solidFill>
                  <a:srgbClr val="002060"/>
                </a:solidFill>
                <a:latin typeface="+mj-lt"/>
              </a:rPr>
              <a:t>đã!</a:t>
            </a:r>
            <a:r>
              <a:rPr lang="en-US" sz="2400" dirty="0" smtClean="0">
                <a:solidFill>
                  <a:srgbClr val="002060"/>
                </a:solidFill>
                <a:latin typeface="+mj-lt"/>
              </a:rPr>
              <a:t> </a:t>
            </a:r>
            <a:r>
              <a:rPr lang="vi-VN" sz="2400" dirty="0" smtClean="0">
                <a:solidFill>
                  <a:srgbClr val="002060"/>
                </a:solidFill>
                <a:latin typeface="+mj-lt"/>
              </a:rPr>
              <a:t>(</a:t>
            </a:r>
            <a:r>
              <a:rPr lang="vi-VN" sz="2400" dirty="0">
                <a:solidFill>
                  <a:srgbClr val="002060"/>
                </a:solidFill>
                <a:latin typeface="+mj-lt"/>
              </a:rPr>
              <a:t>Giả vờ thổi cho nguội</a:t>
            </a:r>
            <a:r>
              <a:rPr lang="vi-VN" sz="2400" dirty="0" smtClean="0">
                <a:solidFill>
                  <a:srgbClr val="002060"/>
                </a:solidFill>
                <a:latin typeface="+mj-lt"/>
              </a:rPr>
              <a:t>)</a:t>
            </a:r>
            <a:r>
              <a:rPr lang="en-US" sz="2400" dirty="0" smtClean="0">
                <a:solidFill>
                  <a:srgbClr val="002060"/>
                </a:solidFill>
                <a:latin typeface="+mj-lt"/>
              </a:rPr>
              <a:t>.</a:t>
            </a:r>
            <a:endParaRPr lang="en-US" sz="2400" dirty="0">
              <a:solidFill>
                <a:srgbClr val="002060"/>
              </a:solidFill>
              <a:latin typeface="+mj-lt"/>
            </a:endParaRPr>
          </a:p>
          <a:p>
            <a:endParaRPr lang="vi-VN" sz="2400" dirty="0">
              <a:solidFill>
                <a:srgbClr val="00B0F0"/>
              </a:solidFill>
              <a:latin typeface="+mj-lt"/>
            </a:endParaRPr>
          </a:p>
          <a:p>
            <a:endParaRPr lang="en-US" sz="2800" dirty="0">
              <a:latin typeface="+mj-lt"/>
            </a:endParaRPr>
          </a:p>
          <a:p>
            <a:endParaRPr lang="en-US" sz="2800" dirty="0">
              <a:latin typeface="+mj-lt"/>
            </a:endParaRPr>
          </a:p>
          <a:p>
            <a:endParaRPr lang="en-US" sz="2800" dirty="0">
              <a:latin typeface="+mj-lt"/>
            </a:endParaRPr>
          </a:p>
          <a:p>
            <a:endParaRPr lang="en-US" sz="2800" dirty="0">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429000"/>
            <a:ext cx="8686800" cy="3284913"/>
          </a:xfrm>
          <a:prstGeom prst="rect">
            <a:avLst/>
          </a:prstGeom>
        </p:spPr>
      </p:pic>
    </p:spTree>
    <p:extLst>
      <p:ext uri="{BB962C8B-B14F-4D97-AF65-F5344CB8AC3E}">
        <p14:creationId xmlns:p14="http://schemas.microsoft.com/office/powerpoint/2010/main" val="293130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381000" y="228601"/>
            <a:ext cx="8458200" cy="461665"/>
          </a:xfrm>
          <a:prstGeom prst="rect">
            <a:avLst/>
          </a:prstGeom>
          <a:solidFill>
            <a:schemeClr val="bg1"/>
          </a:solidFill>
        </p:spPr>
        <p:txBody>
          <a:bodyPr wrap="square">
            <a:spAutoFit/>
          </a:bodyPr>
          <a:lstStyle/>
          <a:p>
            <a:r>
              <a:rPr lang="en-US" sz="2400" b="1" dirty="0">
                <a:solidFill>
                  <a:srgbClr val="FF0000"/>
                </a:solidFill>
                <a:latin typeface="Times New Roman" pitchFamily="18" charset="0"/>
                <a:cs typeface="Times New Roman" pitchFamily="18" charset="0"/>
              </a:rPr>
              <a:t>c</a:t>
            </a:r>
            <a:r>
              <a:rPr lang="vi-VN"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Giáo dục ngôn ngữ thông qua hoạt động ngoài trời</a:t>
            </a:r>
            <a:endParaRPr lang="en-US" sz="2400" b="1" dirty="0">
              <a:solidFill>
                <a:srgbClr val="FF0000"/>
              </a:solidFill>
              <a:latin typeface="Times New Roman" pitchFamily="18" charset="0"/>
              <a:cs typeface="Times New Roman" pitchFamily="18" charset="0"/>
            </a:endParaRPr>
          </a:p>
        </p:txBody>
      </p:sp>
      <p:sp>
        <p:nvSpPr>
          <p:cNvPr id="6" name="Rectangle 5"/>
          <p:cNvSpPr/>
          <p:nvPr/>
        </p:nvSpPr>
        <p:spPr>
          <a:xfrm>
            <a:off x="193431" y="4268285"/>
            <a:ext cx="8610600" cy="2554545"/>
          </a:xfrm>
          <a:prstGeom prst="rect">
            <a:avLst/>
          </a:prstGeom>
          <a:solidFill>
            <a:schemeClr val="bg1"/>
          </a:solidFill>
        </p:spPr>
        <p:txBody>
          <a:bodyPr wrap="square">
            <a:spAutoFit/>
          </a:bodyPr>
          <a:lstStyle/>
          <a:p>
            <a:r>
              <a:rPr lang="en-US" sz="2000" dirty="0" smtClean="0">
                <a:solidFill>
                  <a:srgbClr val="002060"/>
                </a:solidFill>
                <a:latin typeface="Times New Roman" panose="02020603050405020304" pitchFamily="18" charset="0"/>
                <a:cs typeface="Times New Roman" panose="02020603050405020304" pitchFamily="18" charset="0"/>
              </a:rPr>
              <a:t>- </a:t>
            </a:r>
            <a:r>
              <a:rPr lang="vi-VN" sz="2000" dirty="0" smtClean="0">
                <a:solidFill>
                  <a:srgbClr val="002060"/>
                </a:solidFill>
                <a:latin typeface="Times New Roman" panose="02020603050405020304" pitchFamily="18" charset="0"/>
                <a:cs typeface="Times New Roman" panose="02020603050405020304" pitchFamily="18" charset="0"/>
              </a:rPr>
              <a:t>Qua </a:t>
            </a:r>
            <a:r>
              <a:rPr lang="vi-VN" sz="2000" dirty="0">
                <a:solidFill>
                  <a:srgbClr val="002060"/>
                </a:solidFill>
                <a:latin typeface="Times New Roman" panose="02020603050405020304" pitchFamily="18" charset="0"/>
                <a:cs typeface="Times New Roman" panose="02020603050405020304" pitchFamily="18" charset="0"/>
              </a:rPr>
              <a:t>những câu hỏi cô đặt ra sẽ giúp trẻ tích luỹ được những vốn từ mới ngoài ra còn giúp trẻ phát triển ngôn ngữ chính xác, mạch lạc, rõ ràng hơn.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Vì</a:t>
            </a:r>
            <a:r>
              <a:rPr lang="en-US" sz="2000" dirty="0" smtClean="0">
                <a:solidFill>
                  <a:srgbClr val="002060"/>
                </a:solidFill>
                <a:latin typeface="Times New Roman" panose="02020603050405020304" pitchFamily="18" charset="0"/>
                <a:cs typeface="Times New Roman" panose="02020603050405020304" pitchFamily="18" charset="0"/>
              </a:rPr>
              <a:t> ở</a:t>
            </a:r>
            <a:r>
              <a:rPr lang="vi-VN" sz="2000" dirty="0" smtClean="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lứa tuổi này </a:t>
            </a:r>
            <a:r>
              <a:rPr lang="vi-VN" sz="2000" dirty="0" smtClean="0">
                <a:solidFill>
                  <a:srgbClr val="002060"/>
                </a:solidFill>
                <a:latin typeface="Times New Roman" panose="02020603050405020304" pitchFamily="18" charset="0"/>
                <a:cs typeface="Times New Roman" panose="02020603050405020304" pitchFamily="18" charset="0"/>
              </a:rPr>
              <a:t>trẻ</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thường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bắt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chước</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nói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theo</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lời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của</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người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lớn</a:t>
            </a:r>
            <a:r>
              <a:rPr lang="en-US" sz="2000" dirty="0" smtClean="0">
                <a:solidFill>
                  <a:srgbClr val="002060"/>
                </a:solidFill>
                <a:latin typeface="Times New Roman" panose="02020603050405020304" pitchFamily="18" charset="0"/>
                <a:cs typeface="Times New Roman" panose="02020603050405020304" pitchFamily="18" charset="0"/>
              </a:rPr>
              <a:t>.</a:t>
            </a:r>
          </a:p>
          <a:p>
            <a:r>
              <a:rPr lang="en-US" sz="2000" dirty="0" smtClean="0">
                <a:solidFill>
                  <a:srgbClr val="002060"/>
                </a:solidFill>
                <a:latin typeface="Times New Roman" panose="02020603050405020304" pitchFamily="18" charset="0"/>
                <a:cs typeface="Times New Roman" panose="02020603050405020304" pitchFamily="18" charset="0"/>
              </a:rPr>
              <a:t>- </a:t>
            </a:r>
            <a:r>
              <a:rPr lang="vi-VN" sz="2000" dirty="0" smtClean="0">
                <a:solidFill>
                  <a:srgbClr val="002060"/>
                </a:solidFill>
                <a:latin typeface="Times New Roman" panose="02020603050405020304" pitchFamily="18" charset="0"/>
                <a:cs typeface="Times New Roman" panose="02020603050405020304" pitchFamily="18" charset="0"/>
              </a:rPr>
              <a:t>Ngoài </a:t>
            </a:r>
            <a:r>
              <a:rPr lang="vi-VN" sz="2000" dirty="0">
                <a:solidFill>
                  <a:srgbClr val="002060"/>
                </a:solidFill>
                <a:latin typeface="Times New Roman" panose="02020603050405020304" pitchFamily="18" charset="0"/>
                <a:cs typeface="Times New Roman" panose="02020603050405020304" pitchFamily="18" charset="0"/>
              </a:rPr>
              <a:t>ra tôi còn giới thiệu cho trẻ biết cây xanh, cây hoa ở quanh trường, lớp và hỏi trẻ:</a:t>
            </a:r>
            <a:endParaRPr lang="en-US" sz="2000" dirty="0">
              <a:solidFill>
                <a:srgbClr val="002060"/>
              </a:solidFill>
              <a:latin typeface="Times New Roman" panose="02020603050405020304" pitchFamily="18" charset="0"/>
              <a:cs typeface="Times New Roman" panose="02020603050405020304" pitchFamily="18" charset="0"/>
            </a:endParaRPr>
          </a:p>
          <a:p>
            <a:r>
              <a:rPr lang="vi-VN" sz="2000" dirty="0">
                <a:solidFill>
                  <a:srgbClr val="002060"/>
                </a:solidFill>
                <a:latin typeface="Times New Roman" panose="02020603050405020304" pitchFamily="18" charset="0"/>
                <a:cs typeface="Times New Roman" panose="02020603050405020304" pitchFamily="18" charset="0"/>
              </a:rPr>
              <a:t>         	+ Bông hoa này có màu gì? </a:t>
            </a:r>
            <a:r>
              <a:rPr lang="vi-VN" sz="2000" dirty="0" smtClean="0">
                <a:solidFill>
                  <a:srgbClr val="002060"/>
                </a:solidFill>
                <a:latin typeface="Times New Roman" panose="02020603050405020304" pitchFamily="18" charset="0"/>
                <a:cs typeface="Times New Roman" panose="02020603050405020304" pitchFamily="18" charset="0"/>
              </a:rPr>
              <a:t>(Trẻ </a:t>
            </a:r>
            <a:r>
              <a:rPr lang="vi-VN" sz="2000" dirty="0">
                <a:solidFill>
                  <a:srgbClr val="002060"/>
                </a:solidFill>
                <a:latin typeface="Times New Roman" panose="02020603050405020304" pitchFamily="18" charset="0"/>
                <a:cs typeface="Times New Roman" panose="02020603050405020304" pitchFamily="18" charset="0"/>
              </a:rPr>
              <a:t>trả lời màu đỏ)</a:t>
            </a:r>
            <a:endParaRPr lang="en-US" sz="2000" dirty="0">
              <a:solidFill>
                <a:srgbClr val="002060"/>
              </a:solidFill>
              <a:latin typeface="Times New Roman" panose="02020603050405020304" pitchFamily="18" charset="0"/>
              <a:cs typeface="Times New Roman" panose="02020603050405020304" pitchFamily="18" charset="0"/>
            </a:endParaRPr>
          </a:p>
          <a:p>
            <a:r>
              <a:rPr lang="vi-VN" sz="2000" dirty="0">
                <a:solidFill>
                  <a:srgbClr val="002060"/>
                </a:solidFill>
                <a:latin typeface="Times New Roman" panose="02020603050405020304" pitchFamily="18" charset="0"/>
                <a:cs typeface="Times New Roman" panose="02020603050405020304" pitchFamily="18" charset="0"/>
              </a:rPr>
              <a:t>         	+ Cây hoa này</a:t>
            </a:r>
            <a:r>
              <a:rPr lang="vi-VN" sz="2000" dirty="0" smtClean="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có lá màu gì? </a:t>
            </a:r>
            <a:r>
              <a:rPr lang="vi-VN" sz="2000" dirty="0" smtClean="0">
                <a:solidFill>
                  <a:srgbClr val="002060"/>
                </a:solidFill>
                <a:latin typeface="Times New Roman" panose="02020603050405020304" pitchFamily="18" charset="0"/>
                <a:cs typeface="Times New Roman" panose="02020603050405020304" pitchFamily="18" charset="0"/>
              </a:rPr>
              <a:t>(Màu </a:t>
            </a:r>
            <a:r>
              <a:rPr lang="vi-VN" sz="2000" dirty="0">
                <a:solidFill>
                  <a:srgbClr val="002060"/>
                </a:solidFill>
                <a:latin typeface="Times New Roman" panose="02020603050405020304" pitchFamily="18" charset="0"/>
                <a:cs typeface="Times New Roman" panose="02020603050405020304" pitchFamily="18" charset="0"/>
              </a:rPr>
              <a:t>xanh ạ)</a:t>
            </a:r>
            <a:endParaRPr lang="en-US" sz="2000" dirty="0">
              <a:solidFill>
                <a:srgbClr val="002060"/>
              </a:solidFill>
              <a:latin typeface="Times New Roman" panose="02020603050405020304" pitchFamily="18" charset="0"/>
              <a:cs typeface="Times New Roman" panose="02020603050405020304" pitchFamily="18" charset="0"/>
            </a:endParaRPr>
          </a:p>
          <a:p>
            <a:r>
              <a:rPr lang="vi-VN" sz="2000" dirty="0">
                <a:solidFill>
                  <a:srgbClr val="002060"/>
                </a:solidFill>
                <a:latin typeface="Times New Roman" panose="02020603050405020304" pitchFamily="18" charset="0"/>
                <a:cs typeface="Times New Roman" panose="02020603050405020304" pitchFamily="18" charset="0"/>
              </a:rPr>
              <a:t>      	</a:t>
            </a:r>
            <a:r>
              <a:rPr lang="vi-VN" sz="2000" dirty="0" smtClean="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Cây hoa này dùng để làm gì?            </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756421"/>
            <a:ext cx="7162800" cy="3511864"/>
          </a:xfrm>
          <a:prstGeom prst="rect">
            <a:avLst/>
          </a:prstGeom>
        </p:spPr>
      </p:pic>
    </p:spTree>
    <p:extLst>
      <p:ext uri="{BB962C8B-B14F-4D97-AF65-F5344CB8AC3E}">
        <p14:creationId xmlns:p14="http://schemas.microsoft.com/office/powerpoint/2010/main" val="57655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09600" y="304800"/>
            <a:ext cx="7772400" cy="461665"/>
          </a:xfrm>
          <a:prstGeom prst="rect">
            <a:avLst/>
          </a:prstGeom>
          <a:solidFill>
            <a:schemeClr val="bg1"/>
          </a:solid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d</a:t>
            </a:r>
            <a:r>
              <a:rPr lang="vi-VN"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mj-lt"/>
              </a:rPr>
              <a:t> </a:t>
            </a:r>
            <a:r>
              <a:rPr lang="vi-VN" sz="2400" b="1" dirty="0">
                <a:solidFill>
                  <a:srgbClr val="FF0000"/>
                </a:solidFill>
                <a:latin typeface="+mj-lt"/>
              </a:rPr>
              <a:t>Giáo dục ngôn ngữ thông qua một số trò chơi:</a:t>
            </a:r>
            <a:endParaRPr lang="en-US" sz="2400" b="1" dirty="0">
              <a:solidFill>
                <a:srgbClr val="FF0000"/>
              </a:solidFill>
              <a:latin typeface="+mj-lt"/>
            </a:endParaRPr>
          </a:p>
        </p:txBody>
      </p:sp>
      <p:sp>
        <p:nvSpPr>
          <p:cNvPr id="6" name="Rectangle 5"/>
          <p:cNvSpPr/>
          <p:nvPr/>
        </p:nvSpPr>
        <p:spPr>
          <a:xfrm>
            <a:off x="152400" y="1295400"/>
            <a:ext cx="8839200" cy="4524315"/>
          </a:xfrm>
          <a:prstGeom prst="rect">
            <a:avLst/>
          </a:prstGeom>
          <a:solidFill>
            <a:schemeClr val="bg1"/>
          </a:solidFill>
        </p:spPr>
        <p:txBody>
          <a:bodyPr wrap="square">
            <a:spAutoFit/>
          </a:bodyPr>
          <a:lstStyle/>
          <a:p>
            <a:r>
              <a:rPr lang="en-US" sz="2400" dirty="0">
                <a:latin typeface="+mj-lt"/>
              </a:rPr>
              <a:t>     </a:t>
            </a:r>
            <a:r>
              <a:rPr lang="vi-VN" sz="2400" dirty="0">
                <a:solidFill>
                  <a:srgbClr val="002060"/>
                </a:solidFill>
                <a:latin typeface="+mj-lt"/>
              </a:rPr>
              <a:t>Đối với trẻ nhà </a:t>
            </a:r>
            <a:r>
              <a:rPr lang="en-US" sz="2400" dirty="0" smtClean="0">
                <a:solidFill>
                  <a:srgbClr val="002060"/>
                </a:solidFill>
                <a:latin typeface="Times New Roman" panose="02020603050405020304" pitchFamily="18" charset="0"/>
                <a:cs typeface="Times New Roman" panose="02020603050405020304" pitchFamily="18" charset="0"/>
              </a:rPr>
              <a:t>24 – 36 </a:t>
            </a:r>
            <a:r>
              <a:rPr lang="en-US" sz="2400" dirty="0" err="1" smtClean="0">
                <a:solidFill>
                  <a:srgbClr val="002060"/>
                </a:solidFill>
                <a:latin typeface="Times New Roman" panose="02020603050405020304" pitchFamily="18" charset="0"/>
                <a:cs typeface="Times New Roman" panose="02020603050405020304" pitchFamily="18" charset="0"/>
              </a:rPr>
              <a:t>tháng</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mj-lt"/>
              </a:rPr>
              <a:t>tuổi, được phát triển ngôn ngữ thông qua trò chơi là một biện pháp tốt nhất. Trò chơi đã trở thành phương tiện để cung cấp, tích luỹ được nhiều vốn từ và trên cơ sở hiểu biết đầy đủ ý nghĩa của những từ đó, trẻ biết sử dụng những vốn từ đó một cách thành thạo.</a:t>
            </a:r>
          </a:p>
          <a:p>
            <a:r>
              <a:rPr lang="en-US" sz="2400" dirty="0">
                <a:solidFill>
                  <a:srgbClr val="002060"/>
                </a:solidFill>
                <a:latin typeface="+mj-lt"/>
              </a:rPr>
              <a:t>     </a:t>
            </a:r>
            <a:r>
              <a:rPr lang="vi-VN" sz="2400" dirty="0">
                <a:solidFill>
                  <a:srgbClr val="002060"/>
                </a:solidFill>
                <a:latin typeface="+mj-lt"/>
              </a:rPr>
              <a:t>Qua trò chơi trẻ sẽ được giao tiếp mạnh dạn hơn, ngôn ngữ cũng lưu loát hơn, vốn từ của trẻ cũng được tăng lên. Và tôi nhận thấy rằng khi trẻ chơi trò chơi xong sẽ gây sự hứng thú lôi cuốn trẻ vào bài học. Như vậy trẻ sẽ tiếp thu bài một cách nhẹ nhàng và thoải mái.</a:t>
            </a:r>
          </a:p>
          <a:p>
            <a:r>
              <a:rPr lang="en-US" sz="2400" dirty="0">
                <a:solidFill>
                  <a:srgbClr val="002060"/>
                </a:solidFill>
                <a:latin typeface="+mj-lt"/>
              </a:rPr>
              <a:t>     </a:t>
            </a:r>
            <a:r>
              <a:rPr lang="vi-VN" sz="2400" dirty="0">
                <a:solidFill>
                  <a:srgbClr val="002060"/>
                </a:solidFill>
                <a:latin typeface="+mj-lt"/>
              </a:rPr>
              <a:t>Bản thân tôi đã tìm tòi, tham khảo, đọc những tài liệu sách và tôi thấy rằng </a:t>
            </a:r>
            <a:r>
              <a:rPr lang="en-US" sz="2400" dirty="0" err="1" smtClean="0">
                <a:solidFill>
                  <a:srgbClr val="002060"/>
                </a:solidFill>
                <a:latin typeface="Times New Roman" panose="02020603050405020304" pitchFamily="18" charset="0"/>
                <a:cs typeface="Times New Roman" panose="02020603050405020304" pitchFamily="18" charset="0"/>
              </a:rPr>
              <a:t>các</a:t>
            </a:r>
            <a:r>
              <a:rPr lang="en-US" sz="2400" dirty="0" smtClean="0">
                <a:solidFill>
                  <a:srgbClr val="002060"/>
                </a:solidFill>
                <a:latin typeface="+mj-lt"/>
              </a:rPr>
              <a:t> </a:t>
            </a:r>
            <a:r>
              <a:rPr lang="vi-VN" sz="2400" dirty="0" smtClean="0">
                <a:solidFill>
                  <a:srgbClr val="002060"/>
                </a:solidFill>
                <a:latin typeface="+mj-lt"/>
              </a:rPr>
              <a:t>trò chơi </a:t>
            </a:r>
            <a:r>
              <a:rPr lang="vi-VN" sz="2400" dirty="0">
                <a:solidFill>
                  <a:srgbClr val="002060"/>
                </a:solidFill>
                <a:latin typeface="+mj-lt"/>
              </a:rPr>
              <a:t>thực sự có hiệu quả làm tăng thêm vốn từ cho trẻ, từ đó ngôn ngữ của trẻ ngày càng phong phú.</a:t>
            </a:r>
          </a:p>
        </p:txBody>
      </p:sp>
    </p:spTree>
    <p:extLst>
      <p:ext uri="{BB962C8B-B14F-4D97-AF65-F5344CB8AC3E}">
        <p14:creationId xmlns:p14="http://schemas.microsoft.com/office/powerpoint/2010/main" val="4231570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circle(in)">
                                      <p:cBhvr>
                                        <p:cTn id="18" dur="20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heel(1)">
                                      <p:cBhvr>
                                        <p:cTn id="2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1544DD2D-F51A-4B02-B6E9-EB5ABD75C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
        <p:nvSpPr>
          <p:cNvPr id="4" name="Rectangle 3"/>
          <p:cNvSpPr/>
          <p:nvPr/>
        </p:nvSpPr>
        <p:spPr>
          <a:xfrm>
            <a:off x="0" y="152400"/>
            <a:ext cx="6248400" cy="523220"/>
          </a:xfrm>
          <a:prstGeom prst="rect">
            <a:avLst/>
          </a:prstGeom>
          <a:solidFill>
            <a:schemeClr val="bg1"/>
          </a:solidFill>
        </p:spPr>
        <p:txBody>
          <a:bodyPr wrap="square">
            <a:spAutoFit/>
          </a:bodyPr>
          <a:lstStyle/>
          <a:p>
            <a:r>
              <a:rPr lang="it-IT" sz="2800" b="1" dirty="0">
                <a:solidFill>
                  <a:srgbClr val="FF0000"/>
                </a:solidFill>
                <a:latin typeface="Times New Roman" pitchFamily="18" charset="0"/>
                <a:cs typeface="Times New Roman" pitchFamily="18" charset="0"/>
              </a:rPr>
              <a:t>* Trò chơi 1: “</a:t>
            </a:r>
            <a:r>
              <a:rPr lang="it-IT" sz="2800" b="1" dirty="0" smtClean="0">
                <a:solidFill>
                  <a:srgbClr val="FF0000"/>
                </a:solidFill>
                <a:latin typeface="Times New Roman" pitchFamily="18" charset="0"/>
                <a:cs typeface="Times New Roman" pitchFamily="18" charset="0"/>
              </a:rPr>
              <a:t>Cái gì? Dùng để làm gì?”</a:t>
            </a:r>
            <a:endParaRPr lang="en-US" sz="2800" b="1" dirty="0">
              <a:solidFill>
                <a:srgbClr val="FF0000"/>
              </a:solidFill>
              <a:latin typeface="Times New Roman" pitchFamily="18" charset="0"/>
              <a:cs typeface="Times New Roman" pitchFamily="18" charset="0"/>
            </a:endParaRPr>
          </a:p>
        </p:txBody>
      </p:sp>
      <p:sp>
        <p:nvSpPr>
          <p:cNvPr id="6" name="TextBox 5"/>
          <p:cNvSpPr txBox="1"/>
          <p:nvPr/>
        </p:nvSpPr>
        <p:spPr>
          <a:xfrm>
            <a:off x="533400" y="5105400"/>
            <a:ext cx="8229600" cy="1200329"/>
          </a:xfrm>
          <a:prstGeom prst="rect">
            <a:avLst/>
          </a:prstGeom>
          <a:solidFill>
            <a:schemeClr val="bg1"/>
          </a:solidFill>
        </p:spPr>
        <p:txBody>
          <a:bodyPr wrap="square" rtlCol="0">
            <a:spAutoFit/>
          </a:bodyPr>
          <a:lstStyle/>
          <a:p>
            <a:r>
              <a:rPr lang="vi-VN" sz="2400" dirty="0">
                <a:solidFill>
                  <a:srgbClr val="002060"/>
                </a:solidFill>
                <a:latin typeface="Times New Roman" panose="02020603050405020304" pitchFamily="18" charset="0"/>
                <a:cs typeface="Times New Roman" panose="02020603050405020304" pitchFamily="18" charset="0"/>
              </a:rPr>
              <a:t>- Mục đích của trò chơi này là tôi muốn trẻ nhận biết được một số đồ </a:t>
            </a:r>
            <a:r>
              <a:rPr lang="vi-VN" sz="2400" dirty="0" smtClean="0">
                <a:solidFill>
                  <a:srgbClr val="002060"/>
                </a:solidFill>
                <a:latin typeface="Times New Roman" panose="02020603050405020304" pitchFamily="18" charset="0"/>
                <a:cs typeface="Times New Roman" panose="02020603050405020304" pitchFamily="18" charset="0"/>
              </a:rPr>
              <a:t>dùng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đồ</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chơi</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quen thuộc và biết tác dụng của những đồ </a:t>
            </a:r>
            <a:r>
              <a:rPr lang="en-US" sz="2400" dirty="0" err="1" smtClean="0">
                <a:solidFill>
                  <a:srgbClr val="002060"/>
                </a:solidFill>
                <a:latin typeface="Times New Roman" panose="02020603050405020304" pitchFamily="18" charset="0"/>
                <a:cs typeface="Times New Roman" panose="02020603050405020304" pitchFamily="18" charset="0"/>
              </a:rPr>
              <a:t>dùng</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từ đó ngôn ngữ của trẻ cũng được phát triển </a:t>
            </a:r>
            <a:endParaRPr lang="en-US" sz="2400"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7778" b="6667"/>
          <a:stretch/>
        </p:blipFill>
        <p:spPr>
          <a:xfrm>
            <a:off x="533400" y="985510"/>
            <a:ext cx="8229600" cy="3810000"/>
          </a:xfrm>
          <a:prstGeom prst="rect">
            <a:avLst/>
          </a:prstGeom>
        </p:spPr>
      </p:pic>
    </p:spTree>
    <p:extLst>
      <p:ext uri="{BB962C8B-B14F-4D97-AF65-F5344CB8AC3E}">
        <p14:creationId xmlns:p14="http://schemas.microsoft.com/office/powerpoint/2010/main" val="259627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13946" y="0"/>
            <a:ext cx="8739554" cy="461665"/>
          </a:xfrm>
          <a:prstGeom prst="rect">
            <a:avLst/>
          </a:prstGeom>
          <a:solidFill>
            <a:schemeClr val="bg1"/>
          </a:solid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2</a:t>
            </a:r>
            <a:r>
              <a:rPr lang="vi-VN" sz="2400" b="1" dirty="0" smtClean="0">
                <a:solidFill>
                  <a:srgbClr val="FF0000"/>
                </a:solidFill>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 </a:t>
            </a:r>
            <a:r>
              <a:rPr lang="vi-VN" sz="2400" b="1" dirty="0" smtClean="0">
                <a:solidFill>
                  <a:srgbClr val="FF0000"/>
                </a:solidFill>
                <a:latin typeface="+mj-lt"/>
              </a:rPr>
              <a:t>Giáo </a:t>
            </a:r>
            <a:r>
              <a:rPr lang="vi-VN" sz="2400" b="1" dirty="0">
                <a:solidFill>
                  <a:srgbClr val="FF0000"/>
                </a:solidFill>
                <a:latin typeface="+mj-lt"/>
              </a:rPr>
              <a:t>dục ngôn ngữ thông qua các hoạt động</a:t>
            </a:r>
            <a:r>
              <a:rPr lang="en-US" sz="2400" b="1" dirty="0">
                <a:solidFill>
                  <a:srgbClr val="FF0000"/>
                </a:solidFill>
                <a:latin typeface="+mj-lt"/>
              </a:rPr>
              <a:t> </a:t>
            </a:r>
            <a:r>
              <a:rPr lang="en-US" sz="2400" b="1" dirty="0" err="1">
                <a:solidFill>
                  <a:srgbClr val="FF0000"/>
                </a:solidFill>
                <a:latin typeface="Times New Roman" pitchFamily="18" charset="0"/>
                <a:cs typeface="Times New Roman" pitchFamily="18" charset="0"/>
              </a:rPr>
              <a:t>học</a:t>
            </a:r>
            <a:r>
              <a:rPr lang="vi-VN" sz="2400" b="1" dirty="0">
                <a:solidFill>
                  <a:srgbClr val="FF0000"/>
                </a:solidFill>
                <a:latin typeface="+mj-lt"/>
              </a:rPr>
              <a:t>:</a:t>
            </a:r>
            <a:endParaRPr lang="en-US" sz="2400" b="1" dirty="0">
              <a:solidFill>
                <a:srgbClr val="FF0000"/>
              </a:solidFill>
              <a:latin typeface="+mj-lt"/>
            </a:endParaRPr>
          </a:p>
        </p:txBody>
      </p:sp>
      <p:sp>
        <p:nvSpPr>
          <p:cNvPr id="5" name="Rectangle 4"/>
          <p:cNvSpPr/>
          <p:nvPr/>
        </p:nvSpPr>
        <p:spPr>
          <a:xfrm>
            <a:off x="190500" y="1075253"/>
            <a:ext cx="8763000" cy="461665"/>
          </a:xfrm>
          <a:prstGeom prst="rect">
            <a:avLst/>
          </a:prstGeom>
          <a:solidFill>
            <a:schemeClr val="bg1"/>
          </a:solidFill>
        </p:spPr>
        <p:txBody>
          <a:bodyPr wrap="square">
            <a:spAutoFit/>
          </a:bodyPr>
          <a:lstStyle/>
          <a:p>
            <a:r>
              <a:rPr lang="en-US" sz="2400" b="1" dirty="0">
                <a:solidFill>
                  <a:srgbClr val="FF0000"/>
                </a:solidFill>
                <a:latin typeface="Times New Roman" pitchFamily="18" charset="0"/>
                <a:cs typeface="Times New Roman" pitchFamily="18" charset="0"/>
              </a:rPr>
              <a:t>a</a:t>
            </a:r>
            <a:r>
              <a:rPr lang="vi-VN" sz="2400" b="1" dirty="0" smtClean="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Giáo dục ngôn ngữ thông qua </a:t>
            </a:r>
            <a:r>
              <a:rPr lang="en-US" sz="2400" b="1" dirty="0" err="1" smtClean="0">
                <a:solidFill>
                  <a:srgbClr val="FF0000"/>
                </a:solidFill>
                <a:latin typeface="Times New Roman" pitchFamily="18" charset="0"/>
                <a:cs typeface="Times New Roman" pitchFamily="18" charset="0"/>
              </a:rPr>
              <a:t>hoạt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quen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văn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vi-VN" sz="2400" dirty="0" smtClean="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6" name="Rectangle 5"/>
          <p:cNvSpPr/>
          <p:nvPr/>
        </p:nvSpPr>
        <p:spPr>
          <a:xfrm>
            <a:off x="190500" y="1658065"/>
            <a:ext cx="8763000" cy="4893647"/>
          </a:xfrm>
          <a:prstGeom prst="rect">
            <a:avLst/>
          </a:prstGeom>
          <a:solidFill>
            <a:schemeClr val="bg1"/>
          </a:solidFill>
        </p:spPr>
        <p:txBody>
          <a:bodyPr wrap="square">
            <a:spAutoFit/>
          </a:bodyPr>
          <a:lstStyle/>
          <a:p>
            <a:pPr algn="just"/>
            <a:r>
              <a:rPr lang="en-US" sz="2400" dirty="0" err="1" smtClean="0">
                <a:solidFill>
                  <a:srgbClr val="002060"/>
                </a:solidFill>
                <a:latin typeface="Times New Roman" panose="02020603050405020304" pitchFamily="18" charset="0"/>
                <a:cs typeface="Times New Roman" panose="02020603050405020304" pitchFamily="18" charset="0"/>
              </a:rPr>
              <a:t>Trên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tiết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học</a:t>
            </a:r>
            <a:r>
              <a:rPr lang="en-US" sz="2400" dirty="0" smtClean="0">
                <a:solidFill>
                  <a:srgbClr val="002060"/>
                </a:solidFill>
                <a:latin typeface="Times New Roman" panose="02020603050405020304" pitchFamily="18" charset="0"/>
                <a:cs typeface="Times New Roman" panose="02020603050405020304" pitchFamily="18" charset="0"/>
              </a:rPr>
              <a:t> k</a:t>
            </a:r>
            <a:r>
              <a:rPr lang="vi-VN" sz="2400" dirty="0" smtClean="0">
                <a:solidFill>
                  <a:srgbClr val="002060"/>
                </a:solidFill>
                <a:latin typeface="Times New Roman" panose="02020603050405020304" pitchFamily="18" charset="0"/>
                <a:cs typeface="Times New Roman" panose="02020603050405020304" pitchFamily="18" charset="0"/>
              </a:rPr>
              <a:t>hi </a:t>
            </a:r>
            <a:r>
              <a:rPr lang="vi-VN" sz="2400" dirty="0">
                <a:solidFill>
                  <a:srgbClr val="002060"/>
                </a:solidFill>
                <a:latin typeface="Times New Roman" panose="02020603050405020304" pitchFamily="18" charset="0"/>
                <a:cs typeface="Times New Roman" panose="02020603050405020304" pitchFamily="18" charset="0"/>
              </a:rPr>
              <a:t>cho trẻ làm quen với tác phẩm văn học là phát triển ngôn ngữ nói cho trẻ và còn hình thành phát triển ở trẻ kỹ năng nói mạch lạc mà muốn làm được như vậy trẻ phải có vốn từ phong phú hay nói cách khác là trẻ cũng được học thêm các từ mới qua giờ thơ, truyện.</a:t>
            </a:r>
          </a:p>
          <a:p>
            <a:pPr algn="just"/>
            <a:r>
              <a:rPr lang="vi-VN" sz="2400" dirty="0" smtClean="0">
                <a:solidFill>
                  <a:srgbClr val="002060"/>
                </a:solidFill>
                <a:latin typeface="Times New Roman" panose="02020603050405020304" pitchFamily="18" charset="0"/>
                <a:cs typeface="Times New Roman" panose="02020603050405020304" pitchFamily="18" charset="0"/>
              </a:rPr>
              <a:t>Để </a:t>
            </a:r>
            <a:r>
              <a:rPr lang="vi-VN" sz="2400" dirty="0">
                <a:solidFill>
                  <a:srgbClr val="002060"/>
                </a:solidFill>
                <a:latin typeface="Times New Roman" panose="02020603050405020304" pitchFamily="18" charset="0"/>
                <a:cs typeface="Times New Roman" panose="02020603050405020304" pitchFamily="18" charset="0"/>
              </a:rPr>
              <a:t>giờ thơ, truyện đạt kết quả cao cũng như hình thành ngôn ngữ cho trẻ thì đồ dùng phục vụ cho tiết học phải đảm bảo :</a:t>
            </a:r>
          </a:p>
          <a:p>
            <a:pPr algn="just"/>
            <a:r>
              <a:rPr lang="vi-VN" sz="2400" dirty="0">
                <a:solidFill>
                  <a:srgbClr val="002060"/>
                </a:solidFill>
                <a:latin typeface="Times New Roman" panose="02020603050405020304" pitchFamily="18" charset="0"/>
                <a:cs typeface="Times New Roman" panose="02020603050405020304" pitchFamily="18" charset="0"/>
              </a:rPr>
              <a:t>         + Đồ dùng phải đẹp, màu sắc phù hợp.</a:t>
            </a:r>
          </a:p>
          <a:p>
            <a:pPr algn="just"/>
            <a:r>
              <a:rPr lang="vi-VN" sz="2400" dirty="0">
                <a:solidFill>
                  <a:srgbClr val="002060"/>
                </a:solidFill>
                <a:latin typeface="Times New Roman" panose="02020603050405020304" pitchFamily="18" charset="0"/>
                <a:cs typeface="Times New Roman" panose="02020603050405020304" pitchFamily="18" charset="0"/>
              </a:rPr>
              <a:t>         + Nếu là tranh vẽ phải đẹp, phù hợp với câu </a:t>
            </a:r>
            <a:r>
              <a:rPr lang="en-US" sz="2400" dirty="0" err="1" smtClean="0">
                <a:solidFill>
                  <a:srgbClr val="002060"/>
                </a:solidFill>
                <a:latin typeface="Times New Roman" panose="02020603050405020304" pitchFamily="18" charset="0"/>
                <a:cs typeface="Times New Roman" panose="02020603050405020304" pitchFamily="18" charset="0"/>
              </a:rPr>
              <a:t>ch</a:t>
            </a:r>
            <a:r>
              <a:rPr lang="vi-VN" sz="2400" dirty="0" smtClean="0">
                <a:solidFill>
                  <a:srgbClr val="002060"/>
                </a:solidFill>
                <a:latin typeface="Times New Roman" panose="02020603050405020304" pitchFamily="18" charset="0"/>
                <a:cs typeface="Times New Roman" panose="02020603050405020304" pitchFamily="18" charset="0"/>
              </a:rPr>
              <a:t>uyện</a:t>
            </a:r>
            <a:r>
              <a:rPr lang="vi-VN" sz="2400" dirty="0">
                <a:solidFill>
                  <a:srgbClr val="002060"/>
                </a:solidFill>
                <a:latin typeface="Times New Roman" panose="02020603050405020304" pitchFamily="18" charset="0"/>
                <a:cs typeface="Times New Roman" panose="02020603050405020304" pitchFamily="18" charset="0"/>
              </a:rPr>
              <a:t>, phía dưới phải có chữ to giúp cho việc phát triển vốn từ của trẻ được thuận lợi.</a:t>
            </a:r>
          </a:p>
          <a:p>
            <a:pPr algn="just"/>
            <a:r>
              <a:rPr lang="vi-VN" sz="2400" dirty="0">
                <a:solidFill>
                  <a:srgbClr val="002060"/>
                </a:solidFill>
                <a:latin typeface="Times New Roman" panose="02020603050405020304" pitchFamily="18" charset="0"/>
                <a:cs typeface="Times New Roman" panose="02020603050405020304" pitchFamily="18" charset="0"/>
              </a:rPr>
              <a:t>          + Bản thân giáo viên phải thuộc truyện, ngôn ngữ của cô phải trong sáng, giọng đọc phải diễn cảm, thể hiện đúng ngữ điệu của các nhân vật.</a:t>
            </a:r>
          </a:p>
        </p:txBody>
      </p:sp>
    </p:spTree>
    <p:extLst>
      <p:ext uri="{BB962C8B-B14F-4D97-AF65-F5344CB8AC3E}">
        <p14:creationId xmlns:p14="http://schemas.microsoft.com/office/powerpoint/2010/main" val="101086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barn(inVertical)">
                                      <p:cBhvr>
                                        <p:cTn id="26" dur="500"/>
                                        <p:tgtEl>
                                          <p:spTgt spid="6">
                                            <p:txEl>
                                              <p:pRg st="1" end="1"/>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barn(inVertical)">
                                      <p:cBhvr>
                                        <p:cTn id="29" dur="500"/>
                                        <p:tgtEl>
                                          <p:spTgt spid="6">
                                            <p:txEl>
                                              <p:pRg st="2" end="2"/>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barn(inVertical)">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810844"/>
            <a:ext cx="7924800" cy="4047156"/>
          </a:xfrm>
          <a:prstGeom prst="rect">
            <a:avLst/>
          </a:prstGeom>
        </p:spPr>
      </p:pic>
      <p:sp>
        <p:nvSpPr>
          <p:cNvPr id="5" name="Rectangle 4"/>
          <p:cNvSpPr/>
          <p:nvPr/>
        </p:nvSpPr>
        <p:spPr>
          <a:xfrm>
            <a:off x="266700" y="205094"/>
            <a:ext cx="8610600" cy="2400657"/>
          </a:xfrm>
          <a:prstGeom prst="rect">
            <a:avLst/>
          </a:prstGeom>
          <a:solidFill>
            <a:schemeClr val="bg1"/>
          </a:solidFill>
        </p:spPr>
        <p:txBody>
          <a:bodyPr wrap="square">
            <a:spAutoFit/>
          </a:bodyPr>
          <a:lstStyle/>
          <a:p>
            <a:pPr>
              <a:lnSpc>
                <a:spcPct val="150000"/>
              </a:lnSpc>
            </a:pPr>
            <a:r>
              <a:rPr lang="vi-VN" sz="2000" dirty="0">
                <a:solidFill>
                  <a:srgbClr val="FF0000"/>
                </a:solidFill>
                <a:latin typeface="Times New Roman" panose="02020603050405020304" pitchFamily="18" charset="0"/>
                <a:cs typeface="Times New Roman" panose="02020603050405020304" pitchFamily="18" charset="0"/>
              </a:rPr>
              <a:t>VD1: </a:t>
            </a:r>
            <a:r>
              <a:rPr lang="vi-VN" sz="2000" dirty="0">
                <a:solidFill>
                  <a:srgbClr val="002060"/>
                </a:solidFill>
                <a:latin typeface="Times New Roman" panose="02020603050405020304" pitchFamily="18" charset="0"/>
                <a:cs typeface="Times New Roman" panose="02020603050405020304" pitchFamily="18" charset="0"/>
              </a:rPr>
              <a:t>Trẻ nghe câu </a:t>
            </a:r>
            <a:r>
              <a:rPr lang="en-US" sz="2000" dirty="0" err="1" smtClean="0">
                <a:solidFill>
                  <a:srgbClr val="002060"/>
                </a:solidFill>
                <a:latin typeface="Times New Roman" panose="02020603050405020304" pitchFamily="18" charset="0"/>
                <a:cs typeface="Times New Roman" panose="02020603050405020304" pitchFamily="18" charset="0"/>
              </a:rPr>
              <a:t>ch</a:t>
            </a:r>
            <a:r>
              <a:rPr lang="vi-VN" sz="2000" dirty="0" smtClean="0">
                <a:solidFill>
                  <a:srgbClr val="002060"/>
                </a:solidFill>
                <a:latin typeface="Times New Roman" panose="02020603050405020304" pitchFamily="18" charset="0"/>
                <a:cs typeface="Times New Roman" panose="02020603050405020304" pitchFamily="18" charset="0"/>
              </a:rPr>
              <a:t>uyện </a:t>
            </a:r>
            <a:r>
              <a:rPr lang="vi-VN" sz="2000" dirty="0">
                <a:solidFill>
                  <a:srgbClr val="002060"/>
                </a:solidFill>
                <a:latin typeface="Times New Roman" panose="02020603050405020304" pitchFamily="18" charset="0"/>
                <a:cs typeface="Times New Roman" panose="02020603050405020304" pitchFamily="18" charset="0"/>
              </a:rPr>
              <a:t>“ Đôi bạn nhỏ”. Tôi cung cấp vốn từ cho trẻ đó là từ “Bới đất”. Cô có thể cho trẻ xem tranh mô hình một chú gà đang lấy chân để bới đất tìm giun và giải thích cho trẻ hiểu từ “Bới đất”: Các con ạ , bản năng của những chú gà là mỗi khi đi kiếm ăn các chú phải lấy chân để bới đất, đào đất lên để tìm thức ăn cho mình , khi kiếm được thức ăn chú gà sẽ lấy mỏ để ăn đấy.</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999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352800"/>
            <a:ext cx="7239000" cy="33528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Rectangle 4"/>
          <p:cNvSpPr/>
          <p:nvPr/>
        </p:nvSpPr>
        <p:spPr>
          <a:xfrm>
            <a:off x="609600" y="304800"/>
            <a:ext cx="7848599" cy="2862322"/>
          </a:xfrm>
          <a:prstGeom prst="rect">
            <a:avLst/>
          </a:prstGeom>
        </p:spPr>
        <p:txBody>
          <a:bodyPr wrap="square">
            <a:spAutoFit/>
          </a:bodyPr>
          <a:lstStyle/>
          <a:p>
            <a:r>
              <a:rPr lang="vi-VN" sz="2000" dirty="0">
                <a:solidFill>
                  <a:srgbClr val="FF0000"/>
                </a:solidFill>
                <a:latin typeface="Times New Roman" panose="02020603050405020304" pitchFamily="18" charset="0"/>
                <a:cs typeface="Times New Roman" panose="02020603050405020304" pitchFamily="18" charset="0"/>
              </a:rPr>
              <a:t>VD2: </a:t>
            </a:r>
            <a:r>
              <a:rPr lang="vi-VN" sz="2000" dirty="0">
                <a:solidFill>
                  <a:srgbClr val="002060"/>
                </a:solidFill>
                <a:latin typeface="Times New Roman" panose="02020603050405020304" pitchFamily="18" charset="0"/>
                <a:cs typeface="Times New Roman" panose="02020603050405020304" pitchFamily="18" charset="0"/>
              </a:rPr>
              <a:t>Qua bài thơ “ Cây bắp cải ” tôi muốn cung cấp cho trẻ từ “ Sắp vòng quanh”. Tôi chuẩn bị một chiếc bắp cải thật để cho trẻ quan sát, trẻ phải được nhìn, sờ, ngửi…..và qua vật thật tôi sẽ giải thích cho trẻ từ “ sắp vòng quanh”.</a:t>
            </a:r>
            <a:endParaRPr lang="en-US" sz="2000" dirty="0">
              <a:solidFill>
                <a:srgbClr val="002060"/>
              </a:solidFill>
              <a:latin typeface="Times New Roman" panose="02020603050405020304" pitchFamily="18" charset="0"/>
              <a:cs typeface="Times New Roman" panose="02020603050405020304" pitchFamily="18" charset="0"/>
            </a:endParaRPr>
          </a:p>
          <a:p>
            <a:r>
              <a:rPr lang="vi-VN" sz="2000" dirty="0" smtClean="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Tôi giải thích cho </a:t>
            </a:r>
            <a:r>
              <a:rPr lang="vi-VN" sz="2000" dirty="0" smtClean="0">
                <a:solidFill>
                  <a:srgbClr val="002060"/>
                </a:solidFill>
                <a:latin typeface="Times New Roman" panose="02020603050405020304" pitchFamily="18" charset="0"/>
                <a:cs typeface="Times New Roman" panose="02020603050405020304" pitchFamily="18" charset="0"/>
              </a:rPr>
              <a:t>trẻ: Các </a:t>
            </a:r>
            <a:r>
              <a:rPr lang="vi-VN" sz="2000" dirty="0">
                <a:solidFill>
                  <a:srgbClr val="002060"/>
                </a:solidFill>
                <a:latin typeface="Times New Roman" panose="02020603050405020304" pitchFamily="18" charset="0"/>
                <a:cs typeface="Times New Roman" panose="02020603050405020304" pitchFamily="18" charset="0"/>
              </a:rPr>
              <a:t>con nhìn </a:t>
            </a:r>
            <a:r>
              <a:rPr lang="vi-VN" sz="2000" dirty="0" smtClean="0">
                <a:solidFill>
                  <a:srgbClr val="002060"/>
                </a:solidFill>
                <a:latin typeface="Times New Roman" panose="02020603050405020304" pitchFamily="18" charset="0"/>
                <a:cs typeface="Times New Roman" panose="02020603050405020304" pitchFamily="18" charset="0"/>
              </a:rPr>
              <a:t>này</a:t>
            </a:r>
            <a:r>
              <a:rPr lang="en-US" sz="2000" dirty="0" smtClean="0">
                <a:solidFill>
                  <a:srgbClr val="002060"/>
                </a:solidFill>
                <a:latin typeface="Times New Roman" panose="02020603050405020304" pitchFamily="18" charset="0"/>
                <a:cs typeface="Times New Roman" panose="02020603050405020304" pitchFamily="18" charset="0"/>
              </a:rPr>
              <a:t>,</a:t>
            </a:r>
            <a:r>
              <a:rPr lang="vi-VN" sz="2000" dirty="0" smtClean="0">
                <a:solidFill>
                  <a:srgbClr val="002060"/>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đây là cây bắp cải mà hàng ngày mẹ vẫn mua về để nấu cho các con ăn đấy. Các con </a:t>
            </a:r>
            <a:r>
              <a:rPr lang="vi-VN" sz="2000" dirty="0" smtClean="0">
                <a:solidFill>
                  <a:srgbClr val="002060"/>
                </a:solidFill>
                <a:latin typeface="Times New Roman" panose="02020603050405020304" pitchFamily="18" charset="0"/>
                <a:cs typeface="Times New Roman" panose="02020603050405020304" pitchFamily="18" charset="0"/>
              </a:rPr>
              <a:t>nhìn </a:t>
            </a:r>
            <a:r>
              <a:rPr lang="vi-VN" sz="2000" dirty="0">
                <a:solidFill>
                  <a:srgbClr val="002060"/>
                </a:solidFill>
                <a:latin typeface="Times New Roman" panose="02020603050405020304" pitchFamily="18" charset="0"/>
                <a:cs typeface="Times New Roman" panose="02020603050405020304" pitchFamily="18" charset="0"/>
              </a:rPr>
              <a:t>xem lá bắp cải </a:t>
            </a:r>
            <a:r>
              <a:rPr lang="vi-VN" sz="2000" dirty="0" smtClean="0">
                <a:solidFill>
                  <a:srgbClr val="002060"/>
                </a:solidFill>
                <a:latin typeface="Times New Roman" panose="02020603050405020304" pitchFamily="18" charset="0"/>
                <a:cs typeface="Times New Roman" panose="02020603050405020304" pitchFamily="18" charset="0"/>
              </a:rPr>
              <a:t>có </a:t>
            </a:r>
            <a:r>
              <a:rPr lang="vi-VN" sz="2000" dirty="0">
                <a:solidFill>
                  <a:srgbClr val="002060"/>
                </a:solidFill>
                <a:latin typeface="Times New Roman" panose="02020603050405020304" pitchFamily="18" charset="0"/>
                <a:cs typeface="Times New Roman" panose="02020603050405020304" pitchFamily="18" charset="0"/>
              </a:rPr>
              <a:t>màu xanh và khi cây bắp cải càng lớn thì lá càng cuộn thành vòng tròn xếp chồng lên nhau lá non thì nằm ở bên trong được bao bọc bằng những lớp lá già ở </a:t>
            </a:r>
            <a:r>
              <a:rPr lang="vi-VN" sz="2000" dirty="0" smtClean="0">
                <a:solidFill>
                  <a:srgbClr val="002060"/>
                </a:solidFill>
                <a:latin typeface="Times New Roman" panose="02020603050405020304" pitchFamily="18" charset="0"/>
                <a:cs typeface="Times New Roman" panose="02020603050405020304" pitchFamily="18" charset="0"/>
              </a:rPr>
              <a:t>ngoài</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đấy</a:t>
            </a:r>
            <a:r>
              <a:rPr lang="vi-VN"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234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183315"/>
          </a:xfrm>
          <a:prstGeom prst="rect">
            <a:avLst/>
          </a:prstGeom>
        </p:spPr>
      </p:pic>
      <p:graphicFrame>
        <p:nvGraphicFramePr>
          <p:cNvPr id="8" name="Diagram 7"/>
          <p:cNvGraphicFramePr/>
          <p:nvPr>
            <p:extLst>
              <p:ext uri="{D42A27DB-BD31-4B8C-83A1-F6EECF244321}">
                <p14:modId xmlns:p14="http://schemas.microsoft.com/office/powerpoint/2010/main" val="3159536329"/>
              </p:ext>
            </p:extLst>
          </p:nvPr>
        </p:nvGraphicFramePr>
        <p:xfrm>
          <a:off x="1981200" y="838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3665761428"/>
              </p:ext>
            </p:extLst>
          </p:nvPr>
        </p:nvGraphicFramePr>
        <p:xfrm>
          <a:off x="2286000" y="5181600"/>
          <a:ext cx="5486400" cy="121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310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
            <a:ext cx="9677400" cy="6934200"/>
          </a:xfrm>
          <a:prstGeom prst="rect">
            <a:avLst/>
          </a:prstGeom>
        </p:spPr>
      </p:pic>
      <p:sp>
        <p:nvSpPr>
          <p:cNvPr id="4" name="Rectangle 3"/>
          <p:cNvSpPr/>
          <p:nvPr/>
        </p:nvSpPr>
        <p:spPr>
          <a:xfrm>
            <a:off x="304800" y="559681"/>
            <a:ext cx="8458200" cy="461665"/>
          </a:xfrm>
          <a:prstGeom prst="rect">
            <a:avLst/>
          </a:prstGeom>
          <a:solidFill>
            <a:schemeClr val="bg1"/>
          </a:solid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a:t>
            </a:r>
            <a:r>
              <a:rPr lang="vi-VN" sz="2400" b="1" dirty="0" smtClean="0">
                <a:solidFill>
                  <a:srgbClr val="FF0000"/>
                </a:solidFill>
                <a:latin typeface="+mj-lt"/>
              </a:rPr>
              <a:t>. </a:t>
            </a:r>
            <a:r>
              <a:rPr lang="vi-VN" sz="2400" b="1" dirty="0">
                <a:solidFill>
                  <a:srgbClr val="FF0000"/>
                </a:solidFill>
                <a:latin typeface="+mj-lt"/>
              </a:rPr>
              <a:t>Giáo dục ngôn ngữ thông qua </a:t>
            </a:r>
            <a:r>
              <a:rPr lang="en-US" sz="2400" b="1" dirty="0" err="1" smtClean="0">
                <a:solidFill>
                  <a:srgbClr val="FF0000"/>
                </a:solidFill>
                <a:latin typeface="Times New Roman" panose="02020603050405020304" pitchFamily="18" charset="0"/>
                <a:cs typeface="Times New Roman" panose="02020603050405020304" pitchFamily="18" charset="0"/>
              </a:rPr>
              <a:t>hoạt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động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biết</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04800" y="1600200"/>
            <a:ext cx="8458200" cy="4524315"/>
          </a:xfrm>
          <a:prstGeom prst="rect">
            <a:avLst/>
          </a:prstGeom>
          <a:solidFill>
            <a:schemeClr val="bg1"/>
          </a:solidFill>
        </p:spPr>
        <p:txBody>
          <a:bodyPr wrap="square" rtlCol="0">
            <a:spAutoFit/>
          </a:bodyPr>
          <a:lstStyle/>
          <a:p>
            <a:pPr algn="just">
              <a:lnSpc>
                <a:spcPct val="150000"/>
              </a:lnSpc>
            </a:pPr>
            <a:r>
              <a:rPr lang="en-US"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Đây </a:t>
            </a:r>
            <a:r>
              <a:rPr lang="vi-VN" sz="2400" dirty="0">
                <a:solidFill>
                  <a:srgbClr val="002060"/>
                </a:solidFill>
                <a:latin typeface="Times New Roman" panose="02020603050405020304" pitchFamily="18" charset="0"/>
                <a:cs typeface="Times New Roman" panose="02020603050405020304" pitchFamily="18" charset="0"/>
              </a:rPr>
              <a:t>là môn học quan trọng nhất đối với sự phát triển ngôn ngữ và cung cấp vốn từ vựng cho trẻ. Trẻ ở lứa tuổi 24-36 tháng đang bắt đầu học nói, bộ máy phát âm chưa hoàn chỉnh, vì vậy trẻ thường nói không đủ từ, nói ngọng, nói lắp. Cho nên trong tiết dạy cô phải chuẩn bị đồ dùng trực quan đẹp, hấp dẫn để gây hứng thú cho trẻ. Bên cạnh đó cô phải chuẩn bị một hệ thống câu hỏi rõ ràng ngắn gọn trong khi trẻ trả lời cô hướng dẫn trẻ nói đúng từ, đủ câu không nói cộc lốc.</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56916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152400" y="152401"/>
            <a:ext cx="8763000" cy="2971800"/>
          </a:xfrm>
          <a:solidFill>
            <a:schemeClr val="bg1"/>
          </a:solidFill>
        </p:spPr>
        <p:txBody>
          <a:bodyPr/>
          <a:lstStyle/>
          <a:p>
            <a:pPr marL="0" indent="0" algn="just">
              <a:lnSpc>
                <a:spcPct val="150000"/>
              </a:lnSpc>
              <a:buNone/>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dụ</a:t>
            </a:r>
            <a:r>
              <a:rPr lang="en-US" sz="2400" dirty="0" smtClean="0">
                <a:solidFill>
                  <a:srgbClr val="FF0000"/>
                </a:solidFill>
                <a:latin typeface="Times New Roman" panose="02020603050405020304" pitchFamily="18" charset="0"/>
                <a:cs typeface="Times New Roman" panose="02020603050405020304" pitchFamily="18" charset="0"/>
              </a:rPr>
              <a:t> 1:</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Trong bài nhận biết </a:t>
            </a:r>
            <a:r>
              <a:rPr lang="en-US" sz="2400" dirty="0" smtClean="0">
                <a:solidFill>
                  <a:srgbClr val="002060"/>
                </a:solidFill>
                <a:latin typeface="Times New Roman" panose="02020603050405020304" pitchFamily="18" charset="0"/>
                <a:cs typeface="Times New Roman" panose="02020603050405020304" pitchFamily="18" charset="0"/>
              </a:rPr>
              <a:t>“</a:t>
            </a:r>
            <a:r>
              <a:rPr lang="vi-VN" sz="2400" dirty="0" smtClean="0">
                <a:solidFill>
                  <a:srgbClr val="002060"/>
                </a:solidFill>
                <a:latin typeface="Times New Roman" panose="02020603050405020304" pitchFamily="18" charset="0"/>
                <a:cs typeface="Times New Roman" panose="02020603050405020304" pitchFamily="18" charset="0"/>
              </a:rPr>
              <a:t>Quả</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Táo</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cô muốn cung cấp cho trẻ biết trong quả </a:t>
            </a:r>
            <a:r>
              <a:rPr lang="en-US" sz="2400" dirty="0" err="1" smtClean="0">
                <a:solidFill>
                  <a:srgbClr val="002060"/>
                </a:solidFill>
                <a:latin typeface="Times New Roman" panose="02020603050405020304" pitchFamily="18" charset="0"/>
                <a:cs typeface="Times New Roman" panose="02020603050405020304" pitchFamily="18" charset="0"/>
              </a:rPr>
              <a:t>táo</a:t>
            </a:r>
            <a:r>
              <a:rPr lang="vi-VN" sz="2400" dirty="0" smtClean="0">
                <a:solidFill>
                  <a:srgbClr val="002060"/>
                </a:solidFill>
                <a:latin typeface="Times New Roman" panose="02020603050405020304" pitchFamily="18" charset="0"/>
                <a:cs typeface="Times New Roman" panose="02020603050405020304" pitchFamily="18" charset="0"/>
              </a:rPr>
              <a:t> có </a:t>
            </a:r>
            <a:r>
              <a:rPr lang="vi-VN" sz="2400" dirty="0">
                <a:solidFill>
                  <a:srgbClr val="002060"/>
                </a:solidFill>
                <a:latin typeface="Times New Roman" panose="02020603050405020304" pitchFamily="18" charset="0"/>
                <a:cs typeface="Times New Roman" panose="02020603050405020304" pitchFamily="18" charset="0"/>
              </a:rPr>
              <a:t>gì thì cô phải chuẩn bị một quả </a:t>
            </a:r>
            <a:r>
              <a:rPr lang="en-US" sz="2400" dirty="0" err="1">
                <a:solidFill>
                  <a:srgbClr val="002060"/>
                </a:solidFill>
                <a:latin typeface="Times New Roman" panose="02020603050405020304" pitchFamily="18" charset="0"/>
                <a:cs typeface="Times New Roman" panose="02020603050405020304" pitchFamily="18" charset="0"/>
              </a:rPr>
              <a:t>táo</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chưa bổ và 1 quả </a:t>
            </a:r>
            <a:r>
              <a:rPr lang="en-US" sz="2400" dirty="0" err="1">
                <a:solidFill>
                  <a:srgbClr val="002060"/>
                </a:solidFill>
                <a:latin typeface="Times New Roman" panose="02020603050405020304" pitchFamily="18" charset="0"/>
                <a:cs typeface="Times New Roman" panose="02020603050405020304" pitchFamily="18" charset="0"/>
              </a:rPr>
              <a:t>táo</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đã bổ để cho trẻ quan </a:t>
            </a:r>
            <a:r>
              <a:rPr lang="vi-VN" sz="2400" dirty="0" smtClean="0">
                <a:solidFill>
                  <a:srgbClr val="002060"/>
                </a:solidFill>
                <a:latin typeface="Times New Roman" panose="02020603050405020304" pitchFamily="18" charset="0"/>
                <a:cs typeface="Times New Roman" panose="02020603050405020304" pitchFamily="18" charset="0"/>
              </a:rPr>
              <a:t>sát</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bên</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trong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có</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những</a:t>
            </a:r>
            <a:r>
              <a:rPr lang="en-US" sz="2400" dirty="0" smtClean="0">
                <a:solidFill>
                  <a:srgbClr val="002060"/>
                </a:solidFill>
                <a:latin typeface="Times New Roman" panose="020206030504050203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cs typeface="Times New Roman" panose="02020603050405020304" pitchFamily="18" charset="0"/>
              </a:rPr>
              <a:t>gì</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Trẻ sẽ sử dụng các giác quan </a:t>
            </a:r>
            <a:r>
              <a:rPr lang="en-US" sz="2400" dirty="0" err="1" smtClean="0">
                <a:solidFill>
                  <a:srgbClr val="002060"/>
                </a:solidFill>
                <a:latin typeface="Times New Roman" panose="02020603050405020304" pitchFamily="18" charset="0"/>
                <a:cs typeface="Times New Roman" panose="02020603050405020304" pitchFamily="18" charset="0"/>
              </a:rPr>
              <a:t>để</a:t>
            </a: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sờ, nhìn, ngửi…..nhằm phát huy tính tích cực của tư duy, rèn khả năng ghi nhớ có chủ đích.</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4247" b="9132"/>
          <a:stretch/>
        </p:blipFill>
        <p:spPr>
          <a:xfrm>
            <a:off x="803791" y="3238501"/>
            <a:ext cx="7536418" cy="3505198"/>
          </a:xfrm>
          <a:prstGeom prst="rect">
            <a:avLst/>
          </a:prstGeom>
        </p:spPr>
      </p:pic>
    </p:spTree>
    <p:extLst>
      <p:ext uri="{BB962C8B-B14F-4D97-AF65-F5344CB8AC3E}">
        <p14:creationId xmlns:p14="http://schemas.microsoft.com/office/powerpoint/2010/main" val="366321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274638"/>
            <a:ext cx="3657600" cy="487362"/>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304800" y="51901"/>
            <a:ext cx="8686800" cy="3529500"/>
          </a:xfrm>
          <a:solidFill>
            <a:schemeClr val="bg1"/>
          </a:solidFill>
        </p:spPr>
        <p:txBody>
          <a:bodyPr>
            <a:normAutofit/>
          </a:bodyPr>
          <a:lstStyle/>
          <a:p>
            <a:pPr marL="0" indent="0" algn="just">
              <a:buNone/>
            </a:pPr>
            <a:r>
              <a:rPr lang="en-US" sz="2400" dirty="0">
                <a:solidFill>
                  <a:srgbClr val="FF0000"/>
                </a:solidFill>
                <a:latin typeface="Times New Roman" panose="02020603050405020304" pitchFamily="18" charset="0"/>
                <a:cs typeface="Times New Roman" panose="02020603050405020304" pitchFamily="18" charset="0"/>
              </a:rPr>
              <a:t>- </a:t>
            </a:r>
            <a:r>
              <a:rPr lang="vi-VN" sz="2400" dirty="0" smtClean="0">
                <a:solidFill>
                  <a:srgbClr val="FF0000"/>
                </a:solidFill>
                <a:latin typeface="Times New Roman" panose="02020603050405020304" pitchFamily="18" charset="0"/>
                <a:cs typeface="Times New Roman" panose="02020603050405020304" pitchFamily="18" charset="0"/>
              </a:rPr>
              <a:t>V</a:t>
            </a:r>
            <a:r>
              <a:rPr lang="en-US" sz="2400" dirty="0" smtClean="0">
                <a:solidFill>
                  <a:srgbClr val="FF0000"/>
                </a:solidFill>
                <a:latin typeface="Times New Roman" panose="02020603050405020304" pitchFamily="18" charset="0"/>
                <a:cs typeface="Times New Roman" panose="02020603050405020304" pitchFamily="18" charset="0"/>
              </a:rPr>
              <a:t>í </a:t>
            </a:r>
            <a:r>
              <a:rPr lang="en-US" sz="2400" dirty="0" err="1" smtClean="0">
                <a:solidFill>
                  <a:srgbClr val="FF0000"/>
                </a:solidFill>
                <a:latin typeface="Times New Roman" panose="02020603050405020304" pitchFamily="18" charset="0"/>
                <a:cs typeface="Times New Roman" panose="02020603050405020304" pitchFamily="18" charset="0"/>
              </a:rPr>
              <a:t>dụ</a:t>
            </a:r>
            <a:r>
              <a:rPr lang="en-US" sz="2400" dirty="0" smtClean="0">
                <a:solidFill>
                  <a:srgbClr val="FF0000"/>
                </a:solidFill>
                <a:latin typeface="Times New Roman" panose="02020603050405020304" pitchFamily="18" charset="0"/>
                <a:cs typeface="Times New Roman" panose="02020603050405020304" pitchFamily="18" charset="0"/>
              </a:rPr>
              <a:t> 2</a:t>
            </a:r>
            <a:r>
              <a:rPr lang="vi-VN" sz="2400"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Hoạt </a:t>
            </a:r>
            <a:r>
              <a:rPr lang="vi-VN" sz="2400" dirty="0">
                <a:solidFill>
                  <a:srgbClr val="002060"/>
                </a:solidFill>
                <a:latin typeface="Times New Roman" panose="02020603050405020304" pitchFamily="18" charset="0"/>
                <a:cs typeface="Times New Roman" panose="02020603050405020304" pitchFamily="18" charset="0"/>
              </a:rPr>
              <a:t>động nhận biết </a:t>
            </a:r>
            <a:r>
              <a:rPr lang="vi-VN" sz="2400" dirty="0" smtClean="0">
                <a:solidFill>
                  <a:srgbClr val="002060"/>
                </a:solidFill>
                <a:latin typeface="Times New Roman" panose="02020603050405020304" pitchFamily="18" charset="0"/>
                <a:cs typeface="Times New Roman" panose="02020603050405020304" pitchFamily="18" charset="0"/>
              </a:rPr>
              <a:t>“Ô </a:t>
            </a:r>
            <a:r>
              <a:rPr lang="vi-VN" sz="2400" dirty="0">
                <a:solidFill>
                  <a:srgbClr val="002060"/>
                </a:solidFill>
                <a:latin typeface="Times New Roman" panose="02020603050405020304" pitchFamily="18" charset="0"/>
                <a:cs typeface="Times New Roman" panose="02020603050405020304" pitchFamily="18" charset="0"/>
              </a:rPr>
              <a:t>tô”</a:t>
            </a:r>
            <a:endParaRPr lang="en-US" sz="2400" dirty="0">
              <a:solidFill>
                <a:srgbClr val="002060"/>
              </a:solidFill>
              <a:latin typeface="Times New Roman" panose="02020603050405020304" pitchFamily="18" charset="0"/>
              <a:cs typeface="Times New Roman" panose="02020603050405020304" pitchFamily="18" charset="0"/>
            </a:endParaRPr>
          </a:p>
          <a:p>
            <a:pPr marL="0" lvl="0" indent="0" algn="just">
              <a:buNone/>
            </a:pPr>
            <a:r>
              <a:rPr lang="en-US" sz="2400" dirty="0">
                <a:solidFill>
                  <a:srgbClr val="002060"/>
                </a:solidFill>
                <a:latin typeface="Times New Roman" panose="02020603050405020304" pitchFamily="18" charset="0"/>
                <a:cs typeface="Times New Roman" panose="02020603050405020304" pitchFamily="18" charset="0"/>
              </a:rPr>
              <a:t>T</a:t>
            </a:r>
            <a:r>
              <a:rPr lang="vi-VN" sz="2400" dirty="0" smtClean="0">
                <a:solidFill>
                  <a:srgbClr val="002060"/>
                </a:solidFill>
                <a:latin typeface="Times New Roman" panose="02020603050405020304" pitchFamily="18" charset="0"/>
                <a:cs typeface="Times New Roman" panose="02020603050405020304" pitchFamily="18" charset="0"/>
              </a:rPr>
              <a:t>ôi </a:t>
            </a:r>
            <a:r>
              <a:rPr lang="vi-VN" sz="2400" dirty="0">
                <a:solidFill>
                  <a:srgbClr val="002060"/>
                </a:solidFill>
                <a:latin typeface="Times New Roman" panose="02020603050405020304" pitchFamily="18" charset="0"/>
                <a:cs typeface="Times New Roman" panose="02020603050405020304" pitchFamily="18" charset="0"/>
              </a:rPr>
              <a:t>đưa </a:t>
            </a:r>
            <a:r>
              <a:rPr lang="en-US" sz="2400" dirty="0" err="1" smtClean="0">
                <a:solidFill>
                  <a:srgbClr val="002060"/>
                </a:solidFill>
                <a:latin typeface="Times New Roman" panose="02020603050405020304" pitchFamily="18" charset="0"/>
                <a:cs typeface="Times New Roman" panose="02020603050405020304" pitchFamily="18" charset="0"/>
              </a:rPr>
              <a:t>ra</a:t>
            </a:r>
            <a:r>
              <a:rPr lang="en-US"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chiếc </a:t>
            </a:r>
            <a:r>
              <a:rPr lang="vi-VN" sz="2400" dirty="0">
                <a:solidFill>
                  <a:srgbClr val="002060"/>
                </a:solidFill>
                <a:latin typeface="Times New Roman" panose="02020603050405020304" pitchFamily="18" charset="0"/>
                <a:cs typeface="Times New Roman" panose="02020603050405020304" pitchFamily="18" charset="0"/>
              </a:rPr>
              <a:t>ô tô cho trẻ xem và hỏi:</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Xe gì đây</a:t>
            </a:r>
            <a:r>
              <a:rPr lang="vi-VN" sz="2400" dirty="0" smtClean="0">
                <a:solidFill>
                  <a:srgbClr val="002060"/>
                </a:solidFill>
                <a:latin typeface="Times New Roman" panose="02020603050405020304" pitchFamily="18" charset="0"/>
                <a:cs typeface="Times New Roman" panose="02020603050405020304" pitchFamily="18" charset="0"/>
              </a:rPr>
              <a:t>?</a:t>
            </a:r>
            <a:r>
              <a:rPr lang="en-US"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(Ô </a:t>
            </a:r>
            <a:r>
              <a:rPr lang="vi-VN" sz="2400" dirty="0">
                <a:solidFill>
                  <a:srgbClr val="002060"/>
                </a:solidFill>
                <a:latin typeface="Times New Roman" panose="02020603050405020304" pitchFamily="18" charset="0"/>
                <a:cs typeface="Times New Roman" panose="02020603050405020304" pitchFamily="18" charset="0"/>
              </a:rPr>
              <a:t>tô ạ </a:t>
            </a:r>
            <a:r>
              <a:rPr lang="vi-VN" sz="2400"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Ô tô có màu gì</a:t>
            </a:r>
            <a:r>
              <a:rPr lang="vi-VN" sz="2400" dirty="0" smtClean="0">
                <a:solidFill>
                  <a:srgbClr val="002060"/>
                </a:solidFill>
                <a:latin typeface="Times New Roman" panose="02020603050405020304" pitchFamily="18" charset="0"/>
                <a:cs typeface="Times New Roman" panose="02020603050405020304" pitchFamily="18" charset="0"/>
              </a:rPr>
              <a:t>?</a:t>
            </a:r>
            <a:r>
              <a:rPr lang="en-US"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(Màu </a:t>
            </a:r>
            <a:r>
              <a:rPr lang="vi-VN" sz="2400" dirty="0">
                <a:solidFill>
                  <a:srgbClr val="002060"/>
                </a:solidFill>
                <a:latin typeface="Times New Roman" panose="02020603050405020304" pitchFamily="18" charset="0"/>
                <a:cs typeface="Times New Roman" panose="02020603050405020304" pitchFamily="18" charset="0"/>
              </a:rPr>
              <a:t>đỏ ạ )</a:t>
            </a:r>
            <a:endParaRPr lang="en-US" sz="24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Ô tô đi ở đâu</a:t>
            </a:r>
            <a:r>
              <a:rPr lang="vi-VN" sz="2400" dirty="0" smtClean="0">
                <a:solidFill>
                  <a:srgbClr val="002060"/>
                </a:solidFill>
                <a:latin typeface="Times New Roman" panose="02020603050405020304" pitchFamily="18" charset="0"/>
                <a:cs typeface="Times New Roman" panose="02020603050405020304" pitchFamily="18" charset="0"/>
              </a:rPr>
              <a:t>?</a:t>
            </a:r>
            <a:r>
              <a:rPr lang="en-US" sz="2400" dirty="0" smtClean="0">
                <a:solidFill>
                  <a:srgbClr val="002060"/>
                </a:solidFill>
                <a:latin typeface="Times New Roman" panose="02020603050405020304" pitchFamily="18" charset="0"/>
                <a:cs typeface="Times New Roman" panose="02020603050405020304" pitchFamily="18" charset="0"/>
              </a:rPr>
              <a:t> </a:t>
            </a:r>
            <a:r>
              <a:rPr lang="vi-VN" sz="2400" dirty="0" smtClean="0">
                <a:solidFill>
                  <a:srgbClr val="002060"/>
                </a:solidFill>
                <a:latin typeface="Times New Roman" panose="02020603050405020304" pitchFamily="18" charset="0"/>
                <a:cs typeface="Times New Roman" panose="02020603050405020304" pitchFamily="18" charset="0"/>
              </a:rPr>
              <a:t>(Ô </a:t>
            </a:r>
            <a:r>
              <a:rPr lang="vi-VN" sz="2400" dirty="0">
                <a:solidFill>
                  <a:srgbClr val="002060"/>
                </a:solidFill>
                <a:latin typeface="Times New Roman" panose="02020603050405020304" pitchFamily="18" charset="0"/>
                <a:cs typeface="Times New Roman" panose="02020603050405020304" pitchFamily="18" charset="0"/>
              </a:rPr>
              <a:t>tô đi ở trên đường ạ</a:t>
            </a:r>
            <a:r>
              <a:rPr lang="vi-VN" sz="2400" dirty="0" smtClean="0">
                <a:solidFill>
                  <a:srgbClr val="002060"/>
                </a:solidFill>
                <a:latin typeface="Times New Roman" panose="02020603050405020304" pitchFamily="18" charset="0"/>
                <a:cs typeface="Times New Roman" panose="02020603050405020304" pitchFamily="18" charset="0"/>
              </a:rPr>
              <a:t>)</a:t>
            </a:r>
            <a:endParaRPr lang="en-US" sz="24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vi-VN" sz="2400" dirty="0">
                <a:solidFill>
                  <a:srgbClr val="002060"/>
                </a:solidFill>
                <a:latin typeface="Times New Roman" panose="02020603050405020304" pitchFamily="18" charset="0"/>
                <a:cs typeface="Times New Roman" panose="02020603050405020304" pitchFamily="18" charset="0"/>
              </a:rPr>
              <a:t>Cứ như vậy tôi đặt hệ thống câu hỏi từ tổng thể đến chi tiết để trẻ trả lời nhằm kích thích trẻ phát triển tư duy và ngôn ngữ cho trẻ, qua đó liên hệ thực tế giáo dục trẻ về an toàn giao thông khi đi trên đường.</a:t>
            </a:r>
            <a:endParaRPr lang="en-US"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7111" b="7112"/>
          <a:stretch/>
        </p:blipFill>
        <p:spPr>
          <a:xfrm>
            <a:off x="838200" y="3593123"/>
            <a:ext cx="7620000" cy="3264875"/>
          </a:xfrm>
          <a:prstGeom prst="rect">
            <a:avLst/>
          </a:prstGeom>
        </p:spPr>
      </p:pic>
    </p:spTree>
    <p:extLst>
      <p:ext uri="{BB962C8B-B14F-4D97-AF65-F5344CB8AC3E}">
        <p14:creationId xmlns:p14="http://schemas.microsoft.com/office/powerpoint/2010/main" val="222369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384730" y="194101"/>
            <a:ext cx="8073470" cy="830997"/>
          </a:xfrm>
          <a:prstGeom prst="rect">
            <a:avLst/>
          </a:prstGeom>
          <a:solidFill>
            <a:schemeClr val="bg1"/>
          </a:solidFill>
        </p:spPr>
        <p:txBody>
          <a:bodyPr wrap="square">
            <a:spAutoFit/>
          </a:bodyPr>
          <a:lstStyle/>
          <a:p>
            <a:r>
              <a:rPr lang="en-US" sz="2400" b="1" dirty="0">
                <a:solidFill>
                  <a:srgbClr val="FF0000"/>
                </a:solidFill>
                <a:latin typeface="Times New Roman" pitchFamily="18" charset="0"/>
                <a:cs typeface="Times New Roman" pitchFamily="18" charset="0"/>
              </a:rPr>
              <a:t>3</a:t>
            </a:r>
            <a:r>
              <a:rPr lang="en-US" sz="2400" b="1"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Tuyên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truyền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với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phụ</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huynh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ngôn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ngữ</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trẻ</a:t>
            </a:r>
            <a:endParaRPr lang="en-US" sz="2400" b="1" dirty="0">
              <a:solidFill>
                <a:srgbClr val="FF0000"/>
              </a:solidFill>
              <a:latin typeface="Times New Roman" pitchFamily="18" charset="0"/>
              <a:cs typeface="Times New Roman" pitchFamily="18" charset="0"/>
            </a:endParaRPr>
          </a:p>
        </p:txBody>
      </p:sp>
      <p:sp>
        <p:nvSpPr>
          <p:cNvPr id="6" name="Rectangle 5"/>
          <p:cNvSpPr/>
          <p:nvPr/>
        </p:nvSpPr>
        <p:spPr>
          <a:xfrm>
            <a:off x="304800" y="1092967"/>
            <a:ext cx="7924800" cy="2308324"/>
          </a:xfrm>
          <a:prstGeom prst="rect">
            <a:avLst/>
          </a:prstGeom>
        </p:spPr>
        <p:txBody>
          <a:bodyPr wrap="square">
            <a:spAutoFit/>
          </a:bodyPr>
          <a:lstStyle/>
          <a:p>
            <a:pPr algn="just"/>
            <a:r>
              <a:rPr lang="en-US" sz="2400" dirty="0">
                <a:latin typeface="+mj-lt"/>
              </a:rPr>
              <a:t>  </a:t>
            </a:r>
            <a:r>
              <a:rPr lang="en-US" sz="2400" dirty="0">
                <a:solidFill>
                  <a:srgbClr val="0070C0"/>
                </a:solidFill>
                <a:latin typeface="+mj-lt"/>
              </a:rPr>
              <a:t>- </a:t>
            </a:r>
            <a:r>
              <a:rPr lang="vi-VN" sz="2400" dirty="0">
                <a:solidFill>
                  <a:srgbClr val="0070C0"/>
                </a:solidFill>
                <a:latin typeface="+mj-lt"/>
              </a:rPr>
              <a:t>Để vốn từ của trẻ phát triển tốt không thể thiếu được đó là sự đóng góp của gia đình. Việc giáo dục trẻ ở gia đình là rất cần thiết tôi luôn kết hợp chặt chẽ với phụ huynh trao đổi thống nhất về cách chăm sóc nuôi dưỡng trẻ và kế hoạch lịch sinh hoạt dạy học cho từng tháng, từng tuần cho phụ huynh nắm bắt được.</a:t>
            </a:r>
            <a:endParaRPr lang="en-US" sz="2400" dirty="0">
              <a:solidFill>
                <a:srgbClr val="0070C0"/>
              </a:solidFill>
              <a:latin typeface="+mj-lt"/>
            </a:endParaRPr>
          </a:p>
        </p:txBody>
      </p:sp>
      <p:sp>
        <p:nvSpPr>
          <p:cNvPr id="7" name="Rectangle 6"/>
          <p:cNvSpPr/>
          <p:nvPr/>
        </p:nvSpPr>
        <p:spPr>
          <a:xfrm>
            <a:off x="304800" y="3401291"/>
            <a:ext cx="8001000" cy="1200329"/>
          </a:xfrm>
          <a:prstGeom prst="rect">
            <a:avLst/>
          </a:prstGeom>
        </p:spPr>
        <p:txBody>
          <a:bodyPr wrap="square">
            <a:spAutoFit/>
          </a:bodyPr>
          <a:lstStyle/>
          <a:p>
            <a:pPr algn="just"/>
            <a:r>
              <a:rPr lang="en-US" sz="2400" dirty="0" smtClean="0">
                <a:solidFill>
                  <a:srgbClr val="0070C0"/>
                </a:solidFill>
                <a:latin typeface="Times New Roman" pitchFamily="18" charset="0"/>
                <a:cs typeface="Times New Roman" pitchFamily="18" charset="0"/>
              </a:rPr>
              <a:t>- </a:t>
            </a:r>
            <a:r>
              <a:rPr lang="en-US" sz="2400" dirty="0">
                <a:solidFill>
                  <a:srgbClr val="0070C0"/>
                </a:solidFill>
                <a:latin typeface="Times New Roman" pitchFamily="18" charset="0"/>
                <a:cs typeface="Times New Roman" pitchFamily="18" charset="0"/>
              </a:rPr>
              <a:t>T</a:t>
            </a:r>
            <a:r>
              <a:rPr lang="vi-VN" sz="2400" dirty="0">
                <a:solidFill>
                  <a:srgbClr val="0070C0"/>
                </a:solidFill>
                <a:latin typeface="Times New Roman" pitchFamily="18" charset="0"/>
                <a:cs typeface="Times New Roman" pitchFamily="18" charset="0"/>
              </a:rPr>
              <a:t>rao đổi với phụ huynh về ý nghĩa phát triển vốn từ cho trẻ và yêu cầu phụ huynh cùng phối hợp với cô giáo trong việc phát triển ngôn ngữ cho trẻ</a:t>
            </a:r>
            <a:endParaRPr lang="en-US" sz="2400" dirty="0">
              <a:solidFill>
                <a:srgbClr val="0070C0"/>
              </a:solidFill>
              <a:latin typeface="Times New Roman" pitchFamily="18" charset="0"/>
              <a:cs typeface="Times New Roman" pitchFamily="18" charset="0"/>
            </a:endParaRPr>
          </a:p>
        </p:txBody>
      </p:sp>
      <p:sp>
        <p:nvSpPr>
          <p:cNvPr id="8" name="Rectangle 7"/>
          <p:cNvSpPr/>
          <p:nvPr/>
        </p:nvSpPr>
        <p:spPr>
          <a:xfrm>
            <a:off x="384730" y="4601620"/>
            <a:ext cx="7844870" cy="1569660"/>
          </a:xfrm>
          <a:prstGeom prst="rect">
            <a:avLst/>
          </a:prstGeom>
        </p:spPr>
        <p:txBody>
          <a:bodyPr wrap="square">
            <a:spAutoFit/>
          </a:bodyPr>
          <a:lstStyle/>
          <a:p>
            <a:pPr algn="just"/>
            <a:r>
              <a:rPr lang="en-US" sz="2400" dirty="0" smtClean="0">
                <a:solidFill>
                  <a:srgbClr val="0070C0"/>
                </a:solidFill>
                <a:latin typeface="Times New Roman" pitchFamily="18" charset="0"/>
                <a:cs typeface="Times New Roman" pitchFamily="18" charset="0"/>
              </a:rPr>
              <a:t>- V</a:t>
            </a:r>
            <a:r>
              <a:rPr lang="vi-VN" sz="2400" dirty="0">
                <a:solidFill>
                  <a:srgbClr val="0070C0"/>
                </a:solidFill>
                <a:latin typeface="Times New Roman" pitchFamily="18" charset="0"/>
                <a:cs typeface="Times New Roman" pitchFamily="18" charset="0"/>
              </a:rPr>
              <a:t>ai trò của phụ huynh trong việc phối hợp với cô giáo trong việc trò chuyện với trẻ là rất cần thiết bởi nó giúp trẻ được vận dụng những kiến thức đã học vào cuộc sống của trẻ, trẻ được giao tiếp, được sửa </a:t>
            </a:r>
            <a:r>
              <a:rPr lang="vi-VN" sz="2400" dirty="0" smtClean="0">
                <a:solidFill>
                  <a:srgbClr val="0070C0"/>
                </a:solidFill>
                <a:latin typeface="Times New Roman" pitchFamily="18" charset="0"/>
                <a:cs typeface="Times New Roman" pitchFamily="18" charset="0"/>
              </a:rPr>
              <a:t>âm, </a:t>
            </a:r>
            <a:r>
              <a:rPr lang="vi-VN" sz="2400" dirty="0">
                <a:solidFill>
                  <a:srgbClr val="0070C0"/>
                </a:solidFill>
                <a:latin typeface="Times New Roman" pitchFamily="18" charset="0"/>
                <a:cs typeface="Times New Roman" pitchFamily="18" charset="0"/>
              </a:rPr>
              <a:t>sửa ngọng.</a:t>
            </a:r>
            <a:endParaRPr lang="en-US"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620983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98189" y="34636"/>
            <a:ext cx="6764611" cy="707886"/>
          </a:xfrm>
          <a:prstGeom prst="rect">
            <a:avLst/>
          </a:prstGeom>
          <a:solidFill>
            <a:schemeClr val="bg1"/>
          </a:solidFill>
        </p:spPr>
        <p:txBody>
          <a:bodyPr wrap="square">
            <a:spAutoFit/>
          </a:bodyPr>
          <a:lstStyle/>
          <a:p>
            <a:r>
              <a:rPr lang="vi-VN" sz="4000" b="1" dirty="0">
                <a:solidFill>
                  <a:srgbClr val="FF0000"/>
                </a:solidFill>
                <a:latin typeface="+mj-lt"/>
              </a:rPr>
              <a:t>IV. KẾT QUẢ THỰC HIỆN:</a:t>
            </a:r>
            <a:endParaRPr lang="en-US" sz="4000" b="1" dirty="0">
              <a:solidFill>
                <a:srgbClr val="FF0000"/>
              </a:solidFill>
              <a:latin typeface="+mj-lt"/>
            </a:endParaRPr>
          </a:p>
        </p:txBody>
      </p:sp>
      <p:sp>
        <p:nvSpPr>
          <p:cNvPr id="6" name="Rectangle 5"/>
          <p:cNvSpPr/>
          <p:nvPr/>
        </p:nvSpPr>
        <p:spPr>
          <a:xfrm>
            <a:off x="175846" y="771630"/>
            <a:ext cx="8763000" cy="2554545"/>
          </a:xfrm>
          <a:prstGeom prst="rect">
            <a:avLst/>
          </a:prstGeom>
          <a:solidFill>
            <a:schemeClr val="bg1"/>
          </a:solidFill>
        </p:spPr>
        <p:txBody>
          <a:bodyPr wrap="square">
            <a:spAutoFit/>
          </a:bodyPr>
          <a:lstStyle/>
          <a:p>
            <a:pPr algn="just"/>
            <a:r>
              <a:rPr lang="vi-VN" sz="2000" dirty="0">
                <a:solidFill>
                  <a:srgbClr val="0070C0"/>
                </a:solidFill>
                <a:latin typeface="Times New Roman" panose="02020603050405020304" pitchFamily="18" charset="0"/>
                <a:cs typeface="Times New Roman" panose="02020603050405020304" pitchFamily="18" charset="0"/>
              </a:rPr>
              <a:t>- Trẻ mạnh dạn, tự tin hơn trong khi giao tiếp.</a:t>
            </a:r>
          </a:p>
          <a:p>
            <a:pPr algn="just"/>
            <a:r>
              <a:rPr lang="vi-VN" sz="2000" dirty="0">
                <a:solidFill>
                  <a:srgbClr val="0070C0"/>
                </a:solidFill>
                <a:latin typeface="Times New Roman" panose="02020603050405020304" pitchFamily="18" charset="0"/>
                <a:cs typeface="Times New Roman" panose="02020603050405020304" pitchFamily="18" charset="0"/>
              </a:rPr>
              <a:t>- Trẻ khi giao tiếp biết nói đủ câu hoàn chỉnh.</a:t>
            </a:r>
          </a:p>
          <a:p>
            <a:pPr algn="just"/>
            <a:r>
              <a:rPr lang="vi-VN" sz="2000" dirty="0">
                <a:solidFill>
                  <a:srgbClr val="0070C0"/>
                </a:solidFill>
                <a:latin typeface="Times New Roman" panose="02020603050405020304" pitchFamily="18" charset="0"/>
                <a:cs typeface="Times New Roman" panose="02020603050405020304" pitchFamily="18" charset="0"/>
              </a:rPr>
              <a:t>- Trẻ không còn nói ngọng, nói lắp nữa.</a:t>
            </a:r>
          </a:p>
          <a:p>
            <a:pPr algn="just"/>
            <a:r>
              <a:rPr lang="vi-VN" sz="2000" dirty="0">
                <a:solidFill>
                  <a:srgbClr val="0070C0"/>
                </a:solidFill>
                <a:latin typeface="Times New Roman" panose="02020603050405020304" pitchFamily="18" charset="0"/>
                <a:cs typeface="Times New Roman" panose="02020603050405020304" pitchFamily="18" charset="0"/>
              </a:rPr>
              <a:t>Ngôn ngữ của trẻ đã phong phú hơn và trẻ đã biết vận dụng vốn từ vào cuộc sống hàng ngày.    </a:t>
            </a:r>
          </a:p>
          <a:p>
            <a:pPr algn="just"/>
            <a:r>
              <a:rPr lang="vi-VN" sz="2000" dirty="0">
                <a:solidFill>
                  <a:srgbClr val="0070C0"/>
                </a:solidFill>
                <a:latin typeface="Times New Roman" panose="02020603050405020304" pitchFamily="18" charset="0"/>
                <a:cs typeface="Times New Roman" panose="02020603050405020304" pitchFamily="18" charset="0"/>
              </a:rPr>
              <a:t>Bằng một số kinh nghiệm của mình mà tôi đã áp dụng trong việc phát triển ngôn ngữ của trẻ </a:t>
            </a:r>
            <a:r>
              <a:rPr lang="en-US" sz="2000" dirty="0" smtClean="0">
                <a:solidFill>
                  <a:srgbClr val="0070C0"/>
                </a:solidFill>
                <a:latin typeface="Times New Roman" panose="02020603050405020304" pitchFamily="18" charset="0"/>
                <a:cs typeface="Times New Roman" panose="02020603050405020304" pitchFamily="18" charset="0"/>
              </a:rPr>
              <a:t>NHÀ TRẺ 24 -36 </a:t>
            </a:r>
            <a:r>
              <a:rPr lang="en-US" sz="2000" dirty="0" err="1" smtClean="0">
                <a:solidFill>
                  <a:srgbClr val="0070C0"/>
                </a:solidFill>
                <a:latin typeface="Times New Roman" panose="02020603050405020304" pitchFamily="18" charset="0"/>
                <a:cs typeface="Times New Roman" panose="02020603050405020304" pitchFamily="18" charset="0"/>
              </a:rPr>
              <a:t>tháng</a:t>
            </a:r>
            <a:r>
              <a:rPr lang="vi-VN" sz="2000" dirty="0" smtClean="0">
                <a:solidFill>
                  <a:srgbClr val="0070C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tuổi trong học kỳ I năm học </a:t>
            </a:r>
            <a:r>
              <a:rPr lang="vi-VN" sz="2000" dirty="0" smtClean="0">
                <a:solidFill>
                  <a:srgbClr val="0070C0"/>
                </a:solidFill>
                <a:latin typeface="Times New Roman" panose="02020603050405020304" pitchFamily="18" charset="0"/>
                <a:cs typeface="Times New Roman" panose="02020603050405020304" pitchFamily="18" charset="0"/>
              </a:rPr>
              <a:t>202</a:t>
            </a:r>
            <a:r>
              <a:rPr lang="en-US" sz="2000" dirty="0" smtClean="0">
                <a:solidFill>
                  <a:srgbClr val="0070C0"/>
                </a:solidFill>
                <a:latin typeface="Times New Roman" panose="02020603050405020304" pitchFamily="18" charset="0"/>
                <a:cs typeface="Times New Roman" panose="02020603050405020304" pitchFamily="18" charset="0"/>
              </a:rPr>
              <a:t>3</a:t>
            </a:r>
            <a:r>
              <a:rPr lang="vi-VN" sz="2000" dirty="0" smtClean="0">
                <a:solidFill>
                  <a:srgbClr val="0070C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 </a:t>
            </a:r>
            <a:r>
              <a:rPr lang="vi-VN" sz="2000" dirty="0" smtClean="0">
                <a:solidFill>
                  <a:srgbClr val="0070C0"/>
                </a:solidFill>
                <a:latin typeface="Times New Roman" panose="02020603050405020304" pitchFamily="18" charset="0"/>
                <a:cs typeface="Times New Roman" panose="02020603050405020304" pitchFamily="18" charset="0"/>
              </a:rPr>
              <a:t>202</a:t>
            </a:r>
            <a:r>
              <a:rPr lang="en-US" sz="2000" dirty="0" smtClean="0">
                <a:solidFill>
                  <a:srgbClr val="0070C0"/>
                </a:solidFill>
                <a:latin typeface="Times New Roman" panose="02020603050405020304" pitchFamily="18" charset="0"/>
                <a:cs typeface="Times New Roman" panose="02020603050405020304" pitchFamily="18" charset="0"/>
              </a:rPr>
              <a:t>4</a:t>
            </a:r>
            <a:r>
              <a:rPr lang="vi-VN" sz="2000" dirty="0" smtClean="0">
                <a:solidFill>
                  <a:srgbClr val="0070C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và kết quả đạt được như sau:</a:t>
            </a:r>
          </a:p>
        </p:txBody>
      </p:sp>
      <p:sp>
        <p:nvSpPr>
          <p:cNvPr id="8" name="Rectangle 1"/>
          <p:cNvSpPr>
            <a:spLocks noChangeArrowheads="1"/>
          </p:cNvSpPr>
          <p:nvPr/>
        </p:nvSpPr>
        <p:spPr bwMode="auto">
          <a:xfrm>
            <a:off x="169589" y="3305386"/>
            <a:ext cx="69932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Kết</a:t>
            </a: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quả</a:t>
            </a: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đạt</a:t>
            </a: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được</a:t>
            </a: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đến</a:t>
            </a: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tháng</a:t>
            </a: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10/2023 </a:t>
            </a:r>
            <a:r>
              <a:rPr kumimoji="0" lang="en-US" sz="24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như</a:t>
            </a: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ea typeface="Times New Roman" pitchFamily="18" charset="0"/>
                <a:cs typeface="Times New Roman" pitchFamily="18" charset="0"/>
              </a:rPr>
              <a:t>sau</a:t>
            </a:r>
            <a:r>
              <a:rPr kumimoji="0" lang="en-US" sz="24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07465539"/>
              </p:ext>
            </p:extLst>
          </p:nvPr>
        </p:nvGraphicFramePr>
        <p:xfrm>
          <a:off x="0" y="3677567"/>
          <a:ext cx="6691743" cy="2713699"/>
        </p:xfrm>
        <a:graphic>
          <a:graphicData uri="http://schemas.openxmlformats.org/drawingml/2006/table">
            <a:tbl>
              <a:tblPr firstRow="1" firstCol="1" bandRow="1">
                <a:tableStyleId>{5C22544A-7EE6-4342-B048-85BDC9FD1C3A}</a:tableStyleId>
              </a:tblPr>
              <a:tblGrid>
                <a:gridCol w="522577">
                  <a:extLst>
                    <a:ext uri="{9D8B030D-6E8A-4147-A177-3AD203B41FA5}">
                      <a16:colId xmlns:a16="http://schemas.microsoft.com/office/drawing/2014/main" val="2397727099"/>
                    </a:ext>
                  </a:extLst>
                </a:gridCol>
                <a:gridCol w="2892567">
                  <a:extLst>
                    <a:ext uri="{9D8B030D-6E8A-4147-A177-3AD203B41FA5}">
                      <a16:colId xmlns:a16="http://schemas.microsoft.com/office/drawing/2014/main" val="2247109957"/>
                    </a:ext>
                  </a:extLst>
                </a:gridCol>
                <a:gridCol w="1010305">
                  <a:extLst>
                    <a:ext uri="{9D8B030D-6E8A-4147-A177-3AD203B41FA5}">
                      <a16:colId xmlns:a16="http://schemas.microsoft.com/office/drawing/2014/main" val="1207061072"/>
                    </a:ext>
                  </a:extLst>
                </a:gridCol>
                <a:gridCol w="1178472">
                  <a:extLst>
                    <a:ext uri="{9D8B030D-6E8A-4147-A177-3AD203B41FA5}">
                      <a16:colId xmlns:a16="http://schemas.microsoft.com/office/drawing/2014/main" val="2872451611"/>
                    </a:ext>
                  </a:extLst>
                </a:gridCol>
                <a:gridCol w="1087822">
                  <a:extLst>
                    <a:ext uri="{9D8B030D-6E8A-4147-A177-3AD203B41FA5}">
                      <a16:colId xmlns:a16="http://schemas.microsoft.com/office/drawing/2014/main" val="3288531306"/>
                    </a:ext>
                  </a:extLst>
                </a:gridCol>
              </a:tblGrid>
              <a:tr h="641059">
                <a:tc rowSpan="2">
                  <a:txBody>
                    <a:bodyPr/>
                    <a:lstStyle/>
                    <a:p>
                      <a:pPr marL="0" marR="0" algn="ctr">
                        <a:spcBef>
                          <a:spcPts val="0"/>
                        </a:spcBef>
                        <a:spcAft>
                          <a:spcPts val="0"/>
                        </a:spcAft>
                      </a:pPr>
                      <a:r>
                        <a:rPr lang="en-US" sz="2000" dirty="0" smtClean="0">
                          <a:effectLst/>
                          <a:latin typeface="Times New Roman" pitchFamily="18" charset="0"/>
                          <a:cs typeface="Times New Roman" pitchFamily="18" charset="0"/>
                        </a:rPr>
                        <a:t>TT</a:t>
                      </a:r>
                      <a:endParaRPr lang="en-US" sz="2000" dirty="0">
                        <a:effectLst/>
                        <a:latin typeface="Times New Roman" pitchFamily="18" charset="0"/>
                        <a:ea typeface="Times New Roman"/>
                        <a:cs typeface="Times New Roman" pitchFamily="18" charset="0"/>
                      </a:endParaRPr>
                    </a:p>
                  </a:txBody>
                  <a:tcPr marL="68580" marR="68580" marT="0" marB="0" anchor="ctr"/>
                </a:tc>
                <a:tc rowSpan="2">
                  <a:txBody>
                    <a:bodyPr/>
                    <a:lstStyle/>
                    <a:p>
                      <a:pPr marL="0" marR="0" algn="ctr">
                        <a:spcBef>
                          <a:spcPts val="0"/>
                        </a:spcBef>
                        <a:spcAft>
                          <a:spcPts val="0"/>
                        </a:spcAft>
                      </a:pPr>
                      <a:r>
                        <a:rPr lang="en-US" sz="2000" dirty="0" err="1">
                          <a:effectLst/>
                          <a:latin typeface="Times New Roman" pitchFamily="18" charset="0"/>
                          <a:cs typeface="Times New Roman" pitchFamily="18" charset="0"/>
                        </a:rPr>
                        <a:t>Nội</a:t>
                      </a:r>
                      <a:r>
                        <a:rPr lang="en-US" sz="2000" dirty="0">
                          <a:effectLst/>
                          <a:latin typeface="Times New Roman" pitchFamily="18" charset="0"/>
                          <a:cs typeface="Times New Roman" pitchFamily="18" charset="0"/>
                        </a:rPr>
                        <a:t> dung </a:t>
                      </a:r>
                      <a:r>
                        <a:rPr lang="en-US" sz="2000" dirty="0" err="1">
                          <a:effectLst/>
                          <a:latin typeface="Times New Roman" pitchFamily="18" charset="0"/>
                          <a:cs typeface="Times New Roman" pitchFamily="18" charset="0"/>
                        </a:rPr>
                        <a:t>khảo</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sát</a:t>
                      </a:r>
                      <a:endParaRPr lang="en-US" sz="2000" dirty="0">
                        <a:effectLst/>
                        <a:latin typeface="Times New Roman" pitchFamily="18" charset="0"/>
                        <a:ea typeface="Times New Roman"/>
                        <a:cs typeface="Times New Roman" pitchFamily="18" charset="0"/>
                      </a:endParaRPr>
                    </a:p>
                  </a:txBody>
                  <a:tcPr marL="68580" marR="68580" marT="0" marB="0" anchor="ctr"/>
                </a:tc>
                <a:tc rowSpan="2">
                  <a:txBody>
                    <a:bodyPr/>
                    <a:lstStyle/>
                    <a:p>
                      <a:pPr marL="0" marR="0" algn="ctr">
                        <a:spcBef>
                          <a:spcPts val="0"/>
                        </a:spcBef>
                        <a:spcAft>
                          <a:spcPts val="0"/>
                        </a:spcAft>
                      </a:pPr>
                      <a:r>
                        <a:rPr lang="en-US" sz="2000" dirty="0" err="1">
                          <a:effectLst/>
                          <a:latin typeface="Times New Roman" pitchFamily="18" charset="0"/>
                          <a:ea typeface="Times New Roman"/>
                          <a:cs typeface="Times New Roman" pitchFamily="18" charset="0"/>
                        </a:rPr>
                        <a:t>Tổng</a:t>
                      </a:r>
                      <a:r>
                        <a:rPr lang="en-US" sz="2000" baseline="0" dirty="0">
                          <a:effectLst/>
                          <a:latin typeface="Times New Roman" pitchFamily="18" charset="0"/>
                          <a:ea typeface="Times New Roman"/>
                          <a:cs typeface="Times New Roman" pitchFamily="18" charset="0"/>
                        </a:rPr>
                        <a:t> </a:t>
                      </a:r>
                    </a:p>
                    <a:p>
                      <a:pPr marL="0" marR="0" algn="ctr">
                        <a:spcBef>
                          <a:spcPts val="0"/>
                        </a:spcBef>
                        <a:spcAft>
                          <a:spcPts val="0"/>
                        </a:spcAft>
                      </a:pPr>
                      <a:r>
                        <a:rPr lang="en-US" sz="2000" baseline="0" dirty="0" err="1">
                          <a:effectLst/>
                          <a:latin typeface="Times New Roman" pitchFamily="18" charset="0"/>
                          <a:ea typeface="Times New Roman"/>
                          <a:cs typeface="Times New Roman" pitchFamily="18" charset="0"/>
                        </a:rPr>
                        <a:t>Số</a:t>
                      </a:r>
                      <a:endParaRPr lang="en-US" sz="2000" dirty="0">
                        <a:effectLst/>
                        <a:latin typeface="Times New Roman" pitchFamily="18" charset="0"/>
                        <a:ea typeface="Times New Roman"/>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tcPr>
                </a:tc>
                <a:tc gridSpan="2">
                  <a:txBody>
                    <a:bodyPr/>
                    <a:lstStyle/>
                    <a:p>
                      <a:pPr marL="0" marR="0" algn="ctr">
                        <a:spcBef>
                          <a:spcPts val="0"/>
                        </a:spcBef>
                        <a:spcAft>
                          <a:spcPts val="0"/>
                        </a:spcAft>
                      </a:pPr>
                      <a:r>
                        <a:rPr lang="en-US" sz="2000" dirty="0" err="1" smtClean="0">
                          <a:effectLst/>
                          <a:latin typeface="Times New Roman" pitchFamily="18" charset="0"/>
                          <a:ea typeface="Times New Roman"/>
                          <a:cs typeface="Times New Roman" pitchFamily="18" charset="0"/>
                        </a:rPr>
                        <a:t>Khảo</a:t>
                      </a:r>
                      <a:r>
                        <a:rPr lang="en-US" sz="2000" baseline="0" dirty="0" smtClean="0">
                          <a:effectLst/>
                          <a:latin typeface="Times New Roman" pitchFamily="18" charset="0"/>
                          <a:ea typeface="Times New Roman"/>
                          <a:cs typeface="Times New Roman" pitchFamily="18" charset="0"/>
                        </a:rPr>
                        <a:t> </a:t>
                      </a:r>
                      <a:r>
                        <a:rPr lang="en-US" sz="2000" baseline="0" dirty="0" err="1" smtClean="0">
                          <a:effectLst/>
                          <a:latin typeface="Times New Roman" pitchFamily="18" charset="0"/>
                          <a:ea typeface="Times New Roman"/>
                          <a:cs typeface="Times New Roman" pitchFamily="18" charset="0"/>
                        </a:rPr>
                        <a:t>sát</a:t>
                      </a:r>
                      <a:r>
                        <a:rPr lang="en-US" sz="2000" baseline="0" dirty="0" smtClean="0">
                          <a:effectLst/>
                          <a:latin typeface="Times New Roman" pitchFamily="18" charset="0"/>
                          <a:ea typeface="Times New Roman"/>
                          <a:cs typeface="Times New Roman" pitchFamily="18" charset="0"/>
                        </a:rPr>
                        <a:t> </a:t>
                      </a:r>
                      <a:r>
                        <a:rPr lang="en-US" sz="2000" baseline="0" dirty="0" err="1" smtClean="0">
                          <a:effectLst/>
                          <a:latin typeface="Times New Roman" pitchFamily="18" charset="0"/>
                          <a:ea typeface="Times New Roman"/>
                          <a:cs typeface="Times New Roman" pitchFamily="18" charset="0"/>
                        </a:rPr>
                        <a:t>đầu</a:t>
                      </a:r>
                      <a:r>
                        <a:rPr lang="en-US" sz="2000" baseline="0" dirty="0" smtClean="0">
                          <a:effectLst/>
                          <a:latin typeface="Times New Roman" pitchFamily="18" charset="0"/>
                          <a:ea typeface="Times New Roman"/>
                          <a:cs typeface="Times New Roman" pitchFamily="18" charset="0"/>
                        </a:rPr>
                        <a:t> </a:t>
                      </a:r>
                      <a:r>
                        <a:rPr lang="en-US" sz="2000" baseline="0" dirty="0" err="1" smtClean="0">
                          <a:effectLst/>
                          <a:latin typeface="Times New Roman" pitchFamily="18" charset="0"/>
                          <a:ea typeface="Times New Roman"/>
                          <a:cs typeface="Times New Roman" pitchFamily="18" charset="0"/>
                        </a:rPr>
                        <a:t>năm</a:t>
                      </a:r>
                      <a:endParaRPr lang="en-US" sz="2000" dirty="0">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20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2321496076"/>
                  </a:ext>
                </a:extLst>
              </a:tr>
              <a:tr h="400050">
                <a:tc vMerge="1">
                  <a:txBody>
                    <a:bodyPr/>
                    <a:lstStyle/>
                    <a:p>
                      <a:endParaRPr lang="en-US"/>
                    </a:p>
                  </a:txBody>
                  <a:tcPr/>
                </a:tc>
                <a:tc vMerge="1">
                  <a:txBody>
                    <a:bodyPr/>
                    <a:lstStyle/>
                    <a:p>
                      <a:endParaRPr lang="en-US"/>
                    </a:p>
                  </a:txBody>
                  <a:tcPr/>
                </a:tc>
                <a:tc vMerge="1">
                  <a:txBody>
                    <a:bodyPr/>
                    <a:lstStyle/>
                    <a:p>
                      <a:pPr marL="0" marR="0" algn="ctr">
                        <a:spcBef>
                          <a:spcPts val="0"/>
                        </a:spcBef>
                        <a:spcAft>
                          <a:spcPts val="0"/>
                        </a:spcAft>
                      </a:pPr>
                      <a:endParaRPr lang="en-US" sz="2000" dirty="0">
                        <a:effectLst/>
                        <a:latin typeface="Times New Roman" pitchFamily="18" charset="0"/>
                        <a:ea typeface="Times New Roman"/>
                        <a:cs typeface="Times New Roman"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err="1" smtClean="0">
                          <a:solidFill>
                            <a:schemeClr val="bg1"/>
                          </a:solidFill>
                          <a:effectLst/>
                          <a:latin typeface="Times New Roman" pitchFamily="18" charset="0"/>
                          <a:cs typeface="Times New Roman" pitchFamily="18" charset="0"/>
                        </a:rPr>
                        <a:t>Số</a:t>
                      </a:r>
                      <a:r>
                        <a:rPr lang="en-US" sz="2000" dirty="0" smtClean="0">
                          <a:solidFill>
                            <a:schemeClr val="bg1"/>
                          </a:solidFill>
                          <a:effectLst/>
                          <a:latin typeface="Times New Roman" pitchFamily="18" charset="0"/>
                          <a:cs typeface="Times New Roman" pitchFamily="18" charset="0"/>
                        </a:rPr>
                        <a:t> </a:t>
                      </a:r>
                      <a:r>
                        <a:rPr lang="en-US" sz="2000" dirty="0" err="1" smtClean="0">
                          <a:solidFill>
                            <a:schemeClr val="bg1"/>
                          </a:solidFill>
                          <a:effectLst/>
                          <a:latin typeface="Times New Roman" pitchFamily="18" charset="0"/>
                          <a:cs typeface="Times New Roman" pitchFamily="18" charset="0"/>
                        </a:rPr>
                        <a:t>trẻ</a:t>
                      </a:r>
                      <a:r>
                        <a:rPr lang="en-US" sz="2000" dirty="0" smtClean="0">
                          <a:solidFill>
                            <a:schemeClr val="bg1"/>
                          </a:solidFill>
                          <a:effectLst/>
                          <a:latin typeface="Times New Roman" pitchFamily="18" charset="0"/>
                          <a:cs typeface="Times New Roman" pitchFamily="18" charset="0"/>
                        </a:rPr>
                        <a:t> </a:t>
                      </a:r>
                      <a:r>
                        <a:rPr lang="en-US" sz="2000" dirty="0" err="1" smtClean="0">
                          <a:solidFill>
                            <a:schemeClr val="bg1"/>
                          </a:solidFill>
                          <a:effectLst/>
                          <a:latin typeface="Times New Roman" pitchFamily="18" charset="0"/>
                          <a:cs typeface="Times New Roman" pitchFamily="18" charset="0"/>
                        </a:rPr>
                        <a:t>đạt</a:t>
                      </a:r>
                      <a:endParaRPr lang="en-US" sz="2000" dirty="0" smtClean="0">
                        <a:solidFill>
                          <a:schemeClr val="bg1"/>
                        </a:solidFill>
                        <a:effectLst/>
                        <a:latin typeface="Times New Roman" pitchFamily="18" charset="0"/>
                        <a:ea typeface="Times New Roman"/>
                        <a:cs typeface="Times New Roman" pitchFamily="18" charset="0"/>
                      </a:endParaRPr>
                    </a:p>
                    <a:p>
                      <a:pPr marL="0" marR="0" algn="ctr">
                        <a:spcBef>
                          <a:spcPts val="0"/>
                        </a:spcBef>
                        <a:spcAft>
                          <a:spcPts val="0"/>
                        </a:spcAft>
                      </a:pPr>
                      <a:endParaRPr lang="en-US" sz="2000" dirty="0">
                        <a:solidFill>
                          <a:schemeClr val="bg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bg1"/>
                          </a:solidFill>
                          <a:effectLst/>
                          <a:latin typeface="Times New Roman" pitchFamily="18" charset="0"/>
                          <a:cs typeface="Times New Roman" pitchFamily="18" charset="0"/>
                        </a:rPr>
                        <a:t>Tỷ</a:t>
                      </a:r>
                      <a:r>
                        <a:rPr lang="en-US" sz="2000" dirty="0" smtClean="0">
                          <a:solidFill>
                            <a:schemeClr val="bg1"/>
                          </a:solidFill>
                          <a:effectLst/>
                          <a:latin typeface="Times New Roman" pitchFamily="18" charset="0"/>
                          <a:cs typeface="Times New Roman" pitchFamily="18" charset="0"/>
                        </a:rPr>
                        <a:t> </a:t>
                      </a:r>
                      <a:r>
                        <a:rPr lang="en-US" sz="2000" dirty="0" err="1" smtClean="0">
                          <a:solidFill>
                            <a:schemeClr val="bg1"/>
                          </a:solidFill>
                          <a:effectLst/>
                          <a:latin typeface="Times New Roman" pitchFamily="18" charset="0"/>
                          <a:cs typeface="Times New Roman" pitchFamily="18" charset="0"/>
                        </a:rPr>
                        <a:t>lệ</a:t>
                      </a:r>
                      <a:endParaRPr lang="en-US" sz="2000" dirty="0" smtClean="0">
                        <a:solidFill>
                          <a:schemeClr val="bg1"/>
                        </a:solidFill>
                        <a:effectLst/>
                        <a:latin typeface="Times New Roman" pitchFamily="18" charset="0"/>
                        <a:ea typeface="Times New Roman"/>
                        <a:cs typeface="Times New Roman" pitchFamily="18" charset="0"/>
                      </a:endParaRPr>
                    </a:p>
                    <a:p>
                      <a:pPr marL="0" marR="0" algn="ctr">
                        <a:spcBef>
                          <a:spcPts val="0"/>
                        </a:spcBef>
                        <a:spcAft>
                          <a:spcPts val="0"/>
                        </a:spcAft>
                      </a:pPr>
                      <a:endParaRPr lang="en-US" sz="2000" dirty="0">
                        <a:solidFill>
                          <a:schemeClr val="bg1"/>
                        </a:solidFill>
                        <a:effectLst/>
                        <a:latin typeface="Times New Roman" pitchFamily="18" charset="0"/>
                        <a:ea typeface="Times New Roman"/>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val="1384739027"/>
                  </a:ext>
                </a:extLst>
              </a:tr>
              <a:tr h="262072">
                <a:tc>
                  <a:txBody>
                    <a:bodyPr/>
                    <a:lstStyle/>
                    <a:p>
                      <a:pPr marL="0" marR="0" algn="ctr">
                        <a:spcBef>
                          <a:spcPts val="0"/>
                        </a:spcBef>
                        <a:spcAft>
                          <a:spcPts val="0"/>
                        </a:spcAft>
                      </a:pPr>
                      <a:r>
                        <a:rPr lang="en-US" sz="1800" dirty="0">
                          <a:effectLst/>
                          <a:latin typeface="Times New Roman" pitchFamily="18" charset="0"/>
                          <a:cs typeface="Times New Roman" pitchFamily="18" charset="0"/>
                        </a:rPr>
                        <a:t>1</a:t>
                      </a:r>
                      <a:endParaRPr lang="en-US" sz="18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dirty="0" err="1">
                          <a:solidFill>
                            <a:srgbClr val="FF0000"/>
                          </a:solidFill>
                          <a:effectLst/>
                          <a:latin typeface="Times New Roman" pitchFamily="18" charset="0"/>
                          <a:cs typeface="Times New Roman" pitchFamily="18" charset="0"/>
                        </a:rPr>
                        <a:t>Khả</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năng</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nghe</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hiểu</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ngôn</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ngữ</a:t>
                      </a:r>
                      <a:endParaRPr lang="en-US" sz="1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ea typeface="Times New Roman"/>
                          <a:cs typeface="Times New Roman" pitchFamily="18" charset="0"/>
                        </a:rPr>
                        <a:t>27</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ea typeface="+mn-ea"/>
                          <a:cs typeface="Times New Roman" pitchFamily="18" charset="0"/>
                        </a:rPr>
                        <a:t>12</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cs typeface="Times New Roman" pitchFamily="18" charset="0"/>
                        </a:rPr>
                        <a:t>44%</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187039806"/>
                  </a:ext>
                </a:extLst>
              </a:tr>
              <a:tr h="262072">
                <a:tc>
                  <a:txBody>
                    <a:bodyPr/>
                    <a:lstStyle/>
                    <a:p>
                      <a:pPr marL="0" marR="0" algn="ctr">
                        <a:spcBef>
                          <a:spcPts val="0"/>
                        </a:spcBef>
                        <a:spcAft>
                          <a:spcPts val="0"/>
                        </a:spcAft>
                      </a:pPr>
                      <a:r>
                        <a:rPr lang="en-US" sz="1800" dirty="0">
                          <a:effectLst/>
                          <a:latin typeface="Times New Roman" pitchFamily="18" charset="0"/>
                          <a:cs typeface="Times New Roman" pitchFamily="18" charset="0"/>
                        </a:rPr>
                        <a:t>2</a:t>
                      </a:r>
                      <a:endParaRPr lang="en-US" sz="18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dirty="0" err="1" smtClean="0">
                          <a:solidFill>
                            <a:srgbClr val="FF0000"/>
                          </a:solidFill>
                          <a:effectLst/>
                          <a:latin typeface="Times New Roman" pitchFamily="18" charset="0"/>
                          <a:cs typeface="Times New Roman" pitchFamily="18" charset="0"/>
                        </a:rPr>
                        <a:t>Vốn</a:t>
                      </a:r>
                      <a:r>
                        <a:rPr lang="en-US" sz="1800" baseline="0" dirty="0" smtClean="0">
                          <a:solidFill>
                            <a:srgbClr val="FF0000"/>
                          </a:solidFill>
                          <a:effectLst/>
                          <a:latin typeface="Times New Roman" pitchFamily="18" charset="0"/>
                          <a:cs typeface="Times New Roman" pitchFamily="18" charset="0"/>
                        </a:rPr>
                        <a:t> </a:t>
                      </a:r>
                      <a:r>
                        <a:rPr lang="en-US" sz="1800" baseline="0" dirty="0" err="1" smtClean="0">
                          <a:solidFill>
                            <a:srgbClr val="FF0000"/>
                          </a:solidFill>
                          <a:effectLst/>
                          <a:latin typeface="Times New Roman" pitchFamily="18" charset="0"/>
                          <a:cs typeface="Times New Roman" pitchFamily="18" charset="0"/>
                        </a:rPr>
                        <a:t>từ</a:t>
                      </a:r>
                      <a:r>
                        <a:rPr lang="en-US" sz="1800" baseline="0" dirty="0" smtClean="0">
                          <a:solidFill>
                            <a:srgbClr val="FF0000"/>
                          </a:solidFill>
                          <a:effectLst/>
                          <a:latin typeface="Times New Roman" pitchFamily="18" charset="0"/>
                          <a:cs typeface="Times New Roman" pitchFamily="18" charset="0"/>
                        </a:rPr>
                        <a:t> </a:t>
                      </a:r>
                      <a:r>
                        <a:rPr lang="en-US" sz="1800" baseline="0" dirty="0" err="1" smtClean="0">
                          <a:solidFill>
                            <a:srgbClr val="FF0000"/>
                          </a:solidFill>
                          <a:effectLst/>
                          <a:latin typeface="Times New Roman" pitchFamily="18" charset="0"/>
                          <a:cs typeface="Times New Roman" pitchFamily="18" charset="0"/>
                        </a:rPr>
                        <a:t>của</a:t>
                      </a:r>
                      <a:r>
                        <a:rPr lang="en-US" sz="1800" baseline="0" dirty="0" smtClean="0">
                          <a:solidFill>
                            <a:srgbClr val="FF0000"/>
                          </a:solidFill>
                          <a:effectLst/>
                          <a:latin typeface="Times New Roman" pitchFamily="18" charset="0"/>
                          <a:cs typeface="Times New Roman" pitchFamily="18" charset="0"/>
                        </a:rPr>
                        <a:t> </a:t>
                      </a:r>
                      <a:r>
                        <a:rPr lang="en-US" sz="1800" baseline="0" dirty="0" err="1" smtClean="0">
                          <a:solidFill>
                            <a:srgbClr val="FF0000"/>
                          </a:solidFill>
                          <a:effectLst/>
                          <a:latin typeface="Times New Roman" pitchFamily="18" charset="0"/>
                          <a:cs typeface="Times New Roman" pitchFamily="18" charset="0"/>
                        </a:rPr>
                        <a:t>trẻ</a:t>
                      </a:r>
                      <a:endParaRPr lang="en-US" sz="1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ea typeface="Times New Roman"/>
                          <a:cs typeface="Times New Roman" pitchFamily="18" charset="0"/>
                        </a:rPr>
                        <a:t>27</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ea typeface="Times New Roman"/>
                          <a:cs typeface="Times New Roman" pitchFamily="18" charset="0"/>
                        </a:rPr>
                        <a:t>6</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cs typeface="Times New Roman" pitchFamily="18" charset="0"/>
                        </a:rPr>
                        <a:t>22%</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438227818"/>
                  </a:ext>
                </a:extLst>
              </a:tr>
              <a:tr h="524143">
                <a:tc>
                  <a:txBody>
                    <a:bodyPr/>
                    <a:lstStyle/>
                    <a:p>
                      <a:pPr marL="0" marR="0" algn="ctr">
                        <a:spcBef>
                          <a:spcPts val="0"/>
                        </a:spcBef>
                        <a:spcAft>
                          <a:spcPts val="0"/>
                        </a:spcAft>
                      </a:pPr>
                      <a:r>
                        <a:rPr lang="en-US" sz="1800" dirty="0">
                          <a:effectLst/>
                          <a:latin typeface="Times New Roman" pitchFamily="18" charset="0"/>
                          <a:ea typeface="+mn-ea"/>
                          <a:cs typeface="Times New Roman" pitchFamily="18" charset="0"/>
                        </a:rPr>
                        <a:t>3</a:t>
                      </a:r>
                      <a:endParaRPr lang="en-US" sz="18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dirty="0" err="1" smtClean="0">
                          <a:solidFill>
                            <a:srgbClr val="FF0000"/>
                          </a:solidFill>
                          <a:effectLst/>
                          <a:latin typeface="Times New Roman" pitchFamily="18" charset="0"/>
                          <a:cs typeface="Times New Roman" pitchFamily="18" charset="0"/>
                        </a:rPr>
                        <a:t>Trẻ</a:t>
                      </a:r>
                      <a:r>
                        <a:rPr lang="en-US" sz="1800" dirty="0" smtClean="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giao</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tiếp</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mạnh</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dạn</a:t>
                      </a:r>
                      <a:r>
                        <a:rPr lang="en-US" sz="1800" dirty="0">
                          <a:solidFill>
                            <a:srgbClr val="FF0000"/>
                          </a:solidFill>
                          <a:effectLst/>
                          <a:latin typeface="Times New Roman" pitchFamily="18" charset="0"/>
                          <a:cs typeface="Times New Roman" pitchFamily="18" charset="0"/>
                        </a:rPr>
                        <a:t>, </a:t>
                      </a:r>
                      <a:r>
                        <a:rPr lang="en-US" sz="1800" dirty="0" err="1">
                          <a:solidFill>
                            <a:srgbClr val="FF0000"/>
                          </a:solidFill>
                          <a:effectLst/>
                          <a:latin typeface="Times New Roman" pitchFamily="18" charset="0"/>
                          <a:cs typeface="Times New Roman" pitchFamily="18" charset="0"/>
                        </a:rPr>
                        <a:t>tự</a:t>
                      </a:r>
                      <a:r>
                        <a:rPr lang="en-US" sz="1800" dirty="0">
                          <a:solidFill>
                            <a:srgbClr val="FF0000"/>
                          </a:solidFill>
                          <a:effectLst/>
                          <a:latin typeface="Times New Roman" pitchFamily="18" charset="0"/>
                          <a:cs typeface="Times New Roman" pitchFamily="18" charset="0"/>
                        </a:rPr>
                        <a:t> tin</a:t>
                      </a:r>
                      <a:endParaRPr lang="en-US" sz="1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ea typeface="Times New Roman"/>
                          <a:cs typeface="Times New Roman" pitchFamily="18" charset="0"/>
                        </a:rPr>
                        <a:t>27</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ea typeface="Times New Roman"/>
                          <a:cs typeface="Times New Roman" pitchFamily="18" charset="0"/>
                        </a:rPr>
                        <a:t>5</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dirty="0" smtClean="0">
                          <a:solidFill>
                            <a:srgbClr val="FF0000"/>
                          </a:solidFill>
                          <a:effectLst/>
                          <a:latin typeface="Times New Roman" pitchFamily="18" charset="0"/>
                          <a:cs typeface="Times New Roman" pitchFamily="18" charset="0"/>
                        </a:rPr>
                        <a:t>18,5%</a:t>
                      </a:r>
                    </a:p>
                    <a:p>
                      <a:pPr marL="0" marR="0" algn="ctr">
                        <a:spcBef>
                          <a:spcPts val="0"/>
                        </a:spcBef>
                        <a:spcAft>
                          <a:spcPts val="0"/>
                        </a:spcAft>
                      </a:pP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41789886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36307789"/>
              </p:ext>
            </p:extLst>
          </p:nvPr>
        </p:nvGraphicFramePr>
        <p:xfrm>
          <a:off x="0" y="6380557"/>
          <a:ext cx="6691744" cy="425330"/>
        </p:xfrm>
        <a:graphic>
          <a:graphicData uri="http://schemas.openxmlformats.org/drawingml/2006/table">
            <a:tbl>
              <a:tblPr firstRow="1" firstCol="1" bandRow="1">
                <a:tableStyleId>{5C22544A-7EE6-4342-B048-85BDC9FD1C3A}</a:tableStyleId>
              </a:tblPr>
              <a:tblGrid>
                <a:gridCol w="522577">
                  <a:extLst>
                    <a:ext uri="{9D8B030D-6E8A-4147-A177-3AD203B41FA5}">
                      <a16:colId xmlns:a16="http://schemas.microsoft.com/office/drawing/2014/main" val="569493756"/>
                    </a:ext>
                  </a:extLst>
                </a:gridCol>
                <a:gridCol w="2892568">
                  <a:extLst>
                    <a:ext uri="{9D8B030D-6E8A-4147-A177-3AD203B41FA5}">
                      <a16:colId xmlns:a16="http://schemas.microsoft.com/office/drawing/2014/main" val="1916294755"/>
                    </a:ext>
                  </a:extLst>
                </a:gridCol>
                <a:gridCol w="990599">
                  <a:extLst>
                    <a:ext uri="{9D8B030D-6E8A-4147-A177-3AD203B41FA5}">
                      <a16:colId xmlns:a16="http://schemas.microsoft.com/office/drawing/2014/main" val="2805193231"/>
                    </a:ext>
                  </a:extLst>
                </a:gridCol>
                <a:gridCol w="1219200">
                  <a:extLst>
                    <a:ext uri="{9D8B030D-6E8A-4147-A177-3AD203B41FA5}">
                      <a16:colId xmlns:a16="http://schemas.microsoft.com/office/drawing/2014/main" val="818734656"/>
                    </a:ext>
                  </a:extLst>
                </a:gridCol>
                <a:gridCol w="1066800">
                  <a:extLst>
                    <a:ext uri="{9D8B030D-6E8A-4147-A177-3AD203B41FA5}">
                      <a16:colId xmlns:a16="http://schemas.microsoft.com/office/drawing/2014/main" val="1763672342"/>
                    </a:ext>
                  </a:extLst>
                </a:gridCol>
              </a:tblGrid>
              <a:tr h="425330">
                <a:tc>
                  <a:txBody>
                    <a:bodyPr/>
                    <a:lstStyle/>
                    <a:p>
                      <a:pPr marL="0" marR="0" algn="ctr">
                        <a:spcBef>
                          <a:spcPts val="0"/>
                        </a:spcBef>
                        <a:spcAft>
                          <a:spcPts val="0"/>
                        </a:spcAft>
                      </a:pPr>
                      <a:r>
                        <a:rPr lang="en-US" sz="1800" dirty="0">
                          <a:effectLst/>
                          <a:latin typeface="Times New Roman" pitchFamily="18" charset="0"/>
                          <a:ea typeface="+mn-ea"/>
                          <a:cs typeface="Times New Roman" pitchFamily="18" charset="0"/>
                        </a:rPr>
                        <a:t>4</a:t>
                      </a:r>
                      <a:endParaRPr lang="en-US" sz="18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1800" b="0" dirty="0" err="1" smtClean="0">
                          <a:solidFill>
                            <a:srgbClr val="FF0000"/>
                          </a:solidFill>
                          <a:effectLst/>
                          <a:latin typeface="Times New Roman" pitchFamily="18" charset="0"/>
                          <a:cs typeface="Times New Roman" pitchFamily="18" charset="0"/>
                        </a:rPr>
                        <a:t>Khả</a:t>
                      </a:r>
                      <a:r>
                        <a:rPr lang="en-US" sz="1800" b="0" baseline="0" dirty="0" smtClean="0">
                          <a:solidFill>
                            <a:srgbClr val="FF0000"/>
                          </a:solidFill>
                          <a:effectLst/>
                          <a:latin typeface="Times New Roman" pitchFamily="18" charset="0"/>
                          <a:cs typeface="Times New Roman" pitchFamily="18" charset="0"/>
                        </a:rPr>
                        <a:t> </a:t>
                      </a:r>
                      <a:r>
                        <a:rPr lang="en-US" sz="1800" b="0" baseline="0" dirty="0" err="1" smtClean="0">
                          <a:solidFill>
                            <a:srgbClr val="FF0000"/>
                          </a:solidFill>
                          <a:effectLst/>
                          <a:latin typeface="Times New Roman" pitchFamily="18" charset="0"/>
                          <a:cs typeface="Times New Roman" pitchFamily="18" charset="0"/>
                        </a:rPr>
                        <a:t>năng</a:t>
                      </a:r>
                      <a:r>
                        <a:rPr lang="en-US" sz="1800" b="0" baseline="0" dirty="0" smtClean="0">
                          <a:solidFill>
                            <a:srgbClr val="FF0000"/>
                          </a:solidFill>
                          <a:effectLst/>
                          <a:latin typeface="Times New Roman" pitchFamily="18" charset="0"/>
                          <a:cs typeface="Times New Roman" pitchFamily="18" charset="0"/>
                        </a:rPr>
                        <a:t> </a:t>
                      </a:r>
                      <a:r>
                        <a:rPr lang="en-US" sz="1800" b="0" baseline="0" dirty="0" err="1" smtClean="0">
                          <a:solidFill>
                            <a:srgbClr val="FF0000"/>
                          </a:solidFill>
                          <a:effectLst/>
                          <a:latin typeface="Times New Roman" pitchFamily="18" charset="0"/>
                          <a:cs typeface="Times New Roman" pitchFamily="18" charset="0"/>
                        </a:rPr>
                        <a:t>phát</a:t>
                      </a:r>
                      <a:r>
                        <a:rPr lang="en-US" sz="1800" b="0" baseline="0" dirty="0" smtClean="0">
                          <a:solidFill>
                            <a:srgbClr val="FF0000"/>
                          </a:solidFill>
                          <a:effectLst/>
                          <a:latin typeface="Times New Roman" pitchFamily="18" charset="0"/>
                          <a:cs typeface="Times New Roman" pitchFamily="18" charset="0"/>
                        </a:rPr>
                        <a:t> </a:t>
                      </a:r>
                      <a:r>
                        <a:rPr lang="en-US" sz="1800" b="0" baseline="0" dirty="0" err="1" smtClean="0">
                          <a:solidFill>
                            <a:srgbClr val="FF0000"/>
                          </a:solidFill>
                          <a:effectLst/>
                          <a:latin typeface="Times New Roman" pitchFamily="18" charset="0"/>
                          <a:cs typeface="Times New Roman" pitchFamily="18" charset="0"/>
                        </a:rPr>
                        <a:t>âm</a:t>
                      </a:r>
                      <a:r>
                        <a:rPr lang="en-US" sz="1800" b="0" baseline="0" dirty="0" smtClean="0">
                          <a:solidFill>
                            <a:srgbClr val="FF0000"/>
                          </a:solidFill>
                          <a:effectLst/>
                          <a:latin typeface="Times New Roman" pitchFamily="18" charset="0"/>
                          <a:cs typeface="Times New Roman" pitchFamily="18" charset="0"/>
                        </a:rPr>
                        <a:t> </a:t>
                      </a:r>
                      <a:r>
                        <a:rPr lang="en-US" sz="1800" b="0" baseline="0" dirty="0" err="1" smtClean="0">
                          <a:solidFill>
                            <a:srgbClr val="FF0000"/>
                          </a:solidFill>
                          <a:effectLst/>
                          <a:latin typeface="Times New Roman" pitchFamily="18" charset="0"/>
                          <a:cs typeface="Times New Roman" pitchFamily="18" charset="0"/>
                        </a:rPr>
                        <a:t>chuẩn</a:t>
                      </a:r>
                      <a:endParaRPr lang="en-US" sz="1800" b="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b="0" dirty="0" smtClean="0">
                          <a:solidFill>
                            <a:srgbClr val="FF0000"/>
                          </a:solidFill>
                          <a:effectLst/>
                          <a:latin typeface="Times New Roman" pitchFamily="18" charset="0"/>
                          <a:ea typeface="Times New Roman"/>
                          <a:cs typeface="Times New Roman" pitchFamily="18" charset="0"/>
                        </a:rPr>
                        <a:t>27</a:t>
                      </a:r>
                      <a:endParaRPr lang="en-US" sz="2000" b="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b="0" dirty="0" smtClean="0">
                          <a:solidFill>
                            <a:srgbClr val="FF0000"/>
                          </a:solidFill>
                          <a:effectLst/>
                          <a:latin typeface="Times New Roman" pitchFamily="18" charset="0"/>
                          <a:ea typeface="Times New Roman"/>
                          <a:cs typeface="Times New Roman" pitchFamily="18" charset="0"/>
                        </a:rPr>
                        <a:t>6</a:t>
                      </a:r>
                      <a:endParaRPr lang="en-US" sz="2000" b="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b="0" dirty="0" smtClean="0">
                          <a:solidFill>
                            <a:srgbClr val="FF0000"/>
                          </a:solidFill>
                          <a:effectLst/>
                          <a:latin typeface="Times New Roman" pitchFamily="18" charset="0"/>
                          <a:cs typeface="Times New Roman" pitchFamily="18" charset="0"/>
                        </a:rPr>
                        <a:t>22%</a:t>
                      </a:r>
                      <a:endParaRPr lang="en-US" sz="2000" b="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92248717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24564779"/>
              </p:ext>
            </p:extLst>
          </p:nvPr>
        </p:nvGraphicFramePr>
        <p:xfrm>
          <a:off x="6691743" y="3677567"/>
          <a:ext cx="2352675" cy="2723233"/>
        </p:xfrm>
        <a:graphic>
          <a:graphicData uri="http://schemas.openxmlformats.org/drawingml/2006/table">
            <a:tbl>
              <a:tblPr firstRow="1" firstCol="1" bandRow="1">
                <a:tableStyleId>{5C22544A-7EE6-4342-B048-85BDC9FD1C3A}</a:tableStyleId>
              </a:tblPr>
              <a:tblGrid>
                <a:gridCol w="1066801">
                  <a:extLst>
                    <a:ext uri="{9D8B030D-6E8A-4147-A177-3AD203B41FA5}">
                      <a16:colId xmlns:a16="http://schemas.microsoft.com/office/drawing/2014/main" val="2978459188"/>
                    </a:ext>
                  </a:extLst>
                </a:gridCol>
                <a:gridCol w="1285874">
                  <a:extLst>
                    <a:ext uri="{9D8B030D-6E8A-4147-A177-3AD203B41FA5}">
                      <a16:colId xmlns:a16="http://schemas.microsoft.com/office/drawing/2014/main" val="3434947887"/>
                    </a:ext>
                  </a:extLst>
                </a:gridCol>
              </a:tblGrid>
              <a:tr h="641813">
                <a:tc gridSpan="2">
                  <a:txBody>
                    <a:bodyPr/>
                    <a:lstStyle/>
                    <a:p>
                      <a:pPr marL="0" marR="0" algn="ctr">
                        <a:spcBef>
                          <a:spcPts val="0"/>
                        </a:spcBef>
                        <a:spcAft>
                          <a:spcPts val="0"/>
                        </a:spcAft>
                      </a:pPr>
                      <a:r>
                        <a:rPr lang="en-US" sz="1800" dirty="0" err="1">
                          <a:effectLst/>
                          <a:latin typeface="Times New Roman" pitchFamily="18" charset="0"/>
                          <a:cs typeface="Times New Roman" pitchFamily="18" charset="0"/>
                        </a:rPr>
                        <a:t>Kết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đến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tháng</a:t>
                      </a:r>
                      <a:r>
                        <a:rPr lang="en-US" sz="1800" dirty="0">
                          <a:effectLst/>
                          <a:latin typeface="Times New Roman" pitchFamily="18" charset="0"/>
                          <a:cs typeface="Times New Roman" pitchFamily="18" charset="0"/>
                        </a:rPr>
                        <a:t> </a:t>
                      </a:r>
                      <a:r>
                        <a:rPr lang="en-US" sz="1800" dirty="0" smtClean="0">
                          <a:effectLst/>
                          <a:latin typeface="Times New Roman" pitchFamily="18" charset="0"/>
                          <a:cs typeface="Times New Roman" pitchFamily="18" charset="0"/>
                        </a:rPr>
                        <a:t>10/2023</a:t>
                      </a:r>
                      <a:endParaRPr lang="en-US" sz="1800" dirty="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3571085067"/>
                  </a:ext>
                </a:extLst>
              </a:tr>
              <a:tr h="733094">
                <a:tc>
                  <a:txBody>
                    <a:bodyPr/>
                    <a:lstStyle/>
                    <a:p>
                      <a:pPr marL="0" marR="0" algn="ctr">
                        <a:spcBef>
                          <a:spcPts val="0"/>
                        </a:spcBef>
                        <a:spcAft>
                          <a:spcPts val="0"/>
                        </a:spcAft>
                      </a:pPr>
                      <a:r>
                        <a:rPr lang="en-US" sz="2000" b="0" dirty="0" err="1">
                          <a:solidFill>
                            <a:schemeClr val="bg1"/>
                          </a:solidFill>
                          <a:effectLst/>
                          <a:latin typeface="Times New Roman" pitchFamily="18" charset="0"/>
                          <a:cs typeface="Times New Roman" pitchFamily="18" charset="0"/>
                        </a:rPr>
                        <a:t>Trẻ</a:t>
                      </a:r>
                      <a:r>
                        <a:rPr lang="en-US" sz="2000" b="0" dirty="0">
                          <a:solidFill>
                            <a:schemeClr val="bg1"/>
                          </a:solidFill>
                          <a:effectLst/>
                          <a:latin typeface="Times New Roman" pitchFamily="18" charset="0"/>
                          <a:cs typeface="Times New Roman" pitchFamily="18" charset="0"/>
                        </a:rPr>
                        <a:t> </a:t>
                      </a:r>
                      <a:r>
                        <a:rPr lang="en-US" sz="2000" b="0" dirty="0" err="1">
                          <a:solidFill>
                            <a:schemeClr val="bg1"/>
                          </a:solidFill>
                          <a:effectLst/>
                          <a:latin typeface="Times New Roman" pitchFamily="18" charset="0"/>
                          <a:cs typeface="Times New Roman" pitchFamily="18" charset="0"/>
                        </a:rPr>
                        <a:t>đạt</a:t>
                      </a:r>
                      <a:endParaRPr lang="en-US" sz="2000" b="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2000" b="0" dirty="0" err="1">
                          <a:solidFill>
                            <a:schemeClr val="bg1"/>
                          </a:solidFill>
                          <a:effectLst/>
                          <a:latin typeface="Times New Roman" pitchFamily="18" charset="0"/>
                          <a:cs typeface="Times New Roman" pitchFamily="18" charset="0"/>
                        </a:rPr>
                        <a:t>Tỷ</a:t>
                      </a:r>
                      <a:r>
                        <a:rPr lang="en-US" sz="2000" b="0" dirty="0">
                          <a:solidFill>
                            <a:schemeClr val="bg1"/>
                          </a:solidFill>
                          <a:effectLst/>
                          <a:latin typeface="Times New Roman" pitchFamily="18" charset="0"/>
                          <a:cs typeface="Times New Roman" pitchFamily="18" charset="0"/>
                        </a:rPr>
                        <a:t> </a:t>
                      </a:r>
                      <a:r>
                        <a:rPr lang="en-US" sz="2000" b="0" dirty="0" err="1">
                          <a:solidFill>
                            <a:schemeClr val="bg1"/>
                          </a:solidFill>
                          <a:effectLst/>
                          <a:latin typeface="Times New Roman" pitchFamily="18" charset="0"/>
                          <a:cs typeface="Times New Roman" pitchFamily="18" charset="0"/>
                        </a:rPr>
                        <a:t>lệ</a:t>
                      </a:r>
                      <a:endParaRPr lang="en-US" sz="2000" b="0" dirty="0">
                        <a:solidFill>
                          <a:schemeClr val="bg1"/>
                        </a:solidFill>
                        <a:effectLst/>
                        <a:latin typeface="Times New Roman" pitchFamily="18" charset="0"/>
                        <a:ea typeface="Times New Roman"/>
                        <a:cs typeface="Times New Roman" pitchFamily="18" charset="0"/>
                      </a:endParaRPr>
                    </a:p>
                  </a:txBody>
                  <a:tcPr marL="68580" marR="68580" marT="0" marB="0" anchor="ctr">
                    <a:solidFill>
                      <a:srgbClr val="0070C0"/>
                    </a:solidFill>
                  </a:tcPr>
                </a:tc>
                <a:extLst>
                  <a:ext uri="{0D108BD9-81ED-4DB2-BD59-A6C34878D82A}">
                    <a16:rowId xmlns:a16="http://schemas.microsoft.com/office/drawing/2014/main" val="4029162900"/>
                  </a:ext>
                </a:extLst>
              </a:tr>
              <a:tr h="433926">
                <a:tc>
                  <a:txBody>
                    <a:bodyPr/>
                    <a:lstStyle/>
                    <a:p>
                      <a:pPr marL="0" marR="0" algn="ctr">
                        <a:spcBef>
                          <a:spcPts val="0"/>
                        </a:spcBef>
                        <a:spcAft>
                          <a:spcPts val="0"/>
                        </a:spcAft>
                      </a:pPr>
                      <a:r>
                        <a:rPr lang="en-US" sz="1900" dirty="0" smtClean="0">
                          <a:solidFill>
                            <a:srgbClr val="FF0000"/>
                          </a:solidFill>
                          <a:effectLst/>
                          <a:latin typeface="Times New Roman" pitchFamily="18" charset="0"/>
                          <a:ea typeface="Times New Roman"/>
                          <a:cs typeface="Times New Roman" pitchFamily="18" charset="0"/>
                        </a:rPr>
                        <a:t>22</a:t>
                      </a:r>
                      <a:endParaRPr lang="en-US" sz="19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b="1" dirty="0" smtClean="0">
                          <a:solidFill>
                            <a:srgbClr val="FF0000"/>
                          </a:solidFill>
                          <a:effectLst/>
                          <a:latin typeface="Times New Roman" pitchFamily="18" charset="0"/>
                          <a:cs typeface="Times New Roman" pitchFamily="18" charset="0"/>
                        </a:rPr>
                        <a:t>81%</a:t>
                      </a:r>
                      <a:endParaRPr lang="en-US" sz="2000" b="1"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848011349"/>
                  </a:ext>
                </a:extLst>
              </a:tr>
              <a:tr h="304800">
                <a:tc>
                  <a:txBody>
                    <a:bodyPr/>
                    <a:lstStyle/>
                    <a:p>
                      <a:pPr marL="0" marR="0" algn="ctr">
                        <a:spcBef>
                          <a:spcPts val="0"/>
                        </a:spcBef>
                        <a:spcAft>
                          <a:spcPts val="0"/>
                        </a:spcAft>
                      </a:pPr>
                      <a:r>
                        <a:rPr lang="en-US" sz="1900" dirty="0" smtClean="0">
                          <a:solidFill>
                            <a:srgbClr val="FF0000"/>
                          </a:solidFill>
                          <a:effectLst/>
                          <a:latin typeface="Times New Roman" pitchFamily="18" charset="0"/>
                          <a:ea typeface="Times New Roman"/>
                          <a:cs typeface="Times New Roman" pitchFamily="18" charset="0"/>
                        </a:rPr>
                        <a:t>20</a:t>
                      </a:r>
                      <a:endParaRPr lang="en-US" sz="19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b="1" dirty="0" smtClean="0">
                          <a:solidFill>
                            <a:srgbClr val="FF0000"/>
                          </a:solidFill>
                          <a:effectLst/>
                          <a:latin typeface="Times New Roman" pitchFamily="18" charset="0"/>
                          <a:cs typeface="Times New Roman" pitchFamily="18" charset="0"/>
                        </a:rPr>
                        <a:t>74%</a:t>
                      </a:r>
                      <a:endParaRPr lang="en-US" sz="2000" b="1"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279937499"/>
                  </a:ext>
                </a:extLst>
              </a:tr>
              <a:tr h="403726">
                <a:tc>
                  <a:txBody>
                    <a:bodyPr/>
                    <a:lstStyle/>
                    <a:p>
                      <a:pPr marL="0" marR="0" algn="ctr">
                        <a:spcBef>
                          <a:spcPts val="0"/>
                        </a:spcBef>
                        <a:spcAft>
                          <a:spcPts val="0"/>
                        </a:spcAft>
                      </a:pPr>
                      <a:r>
                        <a:rPr lang="en-US" sz="1900" dirty="0" smtClean="0">
                          <a:solidFill>
                            <a:srgbClr val="FF0000"/>
                          </a:solidFill>
                          <a:effectLst/>
                          <a:latin typeface="Times New Roman" pitchFamily="18" charset="0"/>
                          <a:ea typeface="Times New Roman"/>
                          <a:cs typeface="Times New Roman" pitchFamily="18" charset="0"/>
                        </a:rPr>
                        <a:t>19</a:t>
                      </a:r>
                    </a:p>
                    <a:p>
                      <a:pPr marL="0" marR="0" algn="ctr">
                        <a:spcBef>
                          <a:spcPts val="0"/>
                        </a:spcBef>
                        <a:spcAft>
                          <a:spcPts val="0"/>
                        </a:spcAft>
                      </a:pPr>
                      <a:endParaRPr lang="en-US" sz="19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b="1" dirty="0" smtClean="0">
                          <a:solidFill>
                            <a:srgbClr val="FF0000"/>
                          </a:solidFill>
                          <a:effectLst/>
                          <a:latin typeface="Times New Roman" pitchFamily="18" charset="0"/>
                          <a:ea typeface="Times New Roman"/>
                          <a:cs typeface="Times New Roman" pitchFamily="18" charset="0"/>
                        </a:rPr>
                        <a:t>70%</a:t>
                      </a:r>
                    </a:p>
                    <a:p>
                      <a:pPr marL="0" marR="0" algn="ctr">
                        <a:spcBef>
                          <a:spcPts val="0"/>
                        </a:spcBef>
                        <a:spcAft>
                          <a:spcPts val="0"/>
                        </a:spcAft>
                      </a:pP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16905486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11042971"/>
              </p:ext>
            </p:extLst>
          </p:nvPr>
        </p:nvGraphicFramePr>
        <p:xfrm>
          <a:off x="6696074" y="6359460"/>
          <a:ext cx="2362200" cy="494334"/>
        </p:xfrm>
        <a:graphic>
          <a:graphicData uri="http://schemas.openxmlformats.org/drawingml/2006/table">
            <a:tbl>
              <a:tblPr firstRow="1" firstCol="1" bandRow="1">
                <a:tableStyleId>{5C22544A-7EE6-4342-B048-85BDC9FD1C3A}</a:tableStyleId>
              </a:tblPr>
              <a:tblGrid>
                <a:gridCol w="1076326">
                  <a:extLst>
                    <a:ext uri="{9D8B030D-6E8A-4147-A177-3AD203B41FA5}">
                      <a16:colId xmlns:a16="http://schemas.microsoft.com/office/drawing/2014/main" val="4088302969"/>
                    </a:ext>
                  </a:extLst>
                </a:gridCol>
                <a:gridCol w="1285874">
                  <a:extLst>
                    <a:ext uri="{9D8B030D-6E8A-4147-A177-3AD203B41FA5}">
                      <a16:colId xmlns:a16="http://schemas.microsoft.com/office/drawing/2014/main" val="1120213651"/>
                    </a:ext>
                  </a:extLst>
                </a:gridCol>
              </a:tblGrid>
              <a:tr h="494334">
                <a:tc>
                  <a:txBody>
                    <a:bodyPr/>
                    <a:lstStyle/>
                    <a:p>
                      <a:pPr marL="0" marR="0" algn="ctr">
                        <a:spcBef>
                          <a:spcPts val="0"/>
                        </a:spcBef>
                        <a:spcAft>
                          <a:spcPts val="0"/>
                        </a:spcAft>
                      </a:pPr>
                      <a:r>
                        <a:rPr lang="en-US" sz="2000" dirty="0" smtClean="0">
                          <a:solidFill>
                            <a:srgbClr val="FF0000"/>
                          </a:solidFill>
                          <a:effectLst/>
                          <a:latin typeface="Times New Roman" pitchFamily="18" charset="0"/>
                          <a:ea typeface="Times New Roman"/>
                          <a:cs typeface="Times New Roman" pitchFamily="18" charset="0"/>
                        </a:rPr>
                        <a:t>16</a:t>
                      </a:r>
                      <a:endParaRPr lang="en-US" sz="20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000" b="1" dirty="0" smtClean="0">
                          <a:solidFill>
                            <a:srgbClr val="FF0000"/>
                          </a:solidFill>
                          <a:effectLst/>
                          <a:latin typeface="Times New Roman" pitchFamily="18" charset="0"/>
                          <a:cs typeface="Times New Roman" pitchFamily="18" charset="0"/>
                        </a:rPr>
                        <a:t>59%</a:t>
                      </a:r>
                      <a:endParaRPr lang="en-US" sz="2000" b="1"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672252343"/>
                  </a:ext>
                </a:extLst>
              </a:tr>
            </a:tbl>
          </a:graphicData>
        </a:graphic>
      </p:graphicFrame>
    </p:spTree>
    <p:extLst>
      <p:ext uri="{BB962C8B-B14F-4D97-AF65-F5344CB8AC3E}">
        <p14:creationId xmlns:p14="http://schemas.microsoft.com/office/powerpoint/2010/main" val="4093136188"/>
      </p:ext>
    </p:extLst>
  </p:cSld>
  <p:clrMapOvr>
    <a:masterClrMapping/>
  </p:clrMapOvr>
  <mc:AlternateContent xmlns:mc="http://schemas.openxmlformats.org/markup-compatibility/2006" xmlns:p14="http://schemas.microsoft.com/office/powerpoint/2010/main">
    <mc:Choice Requires="p14">
      <p:transition spd="slow" p14:dur="125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down)">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down)">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circle(in)">
                                      <p:cBhvr>
                                        <p:cTn id="29" dur="2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heel(1)">
                                      <p:cBhvr>
                                        <p:cTn id="3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5" name="TextBox 4"/>
          <p:cNvSpPr txBox="1"/>
          <p:nvPr/>
        </p:nvSpPr>
        <p:spPr>
          <a:xfrm>
            <a:off x="571500" y="844689"/>
            <a:ext cx="8001000" cy="5632311"/>
          </a:xfrm>
          <a:prstGeom prst="rect">
            <a:avLst/>
          </a:prstGeom>
          <a:solidFill>
            <a:schemeClr val="bg1"/>
          </a:solidFill>
        </p:spPr>
        <p:txBody>
          <a:bodyPr wrap="square" rtlCol="0">
            <a:spAutoFit/>
          </a:bodyPr>
          <a:lstStyle/>
          <a:p>
            <a:r>
              <a:rPr lang="en-US" sz="2400" dirty="0">
                <a:latin typeface="+mj-lt"/>
              </a:rPr>
              <a:t>      </a:t>
            </a:r>
            <a:r>
              <a:rPr lang="vi-VN" sz="2400" dirty="0">
                <a:solidFill>
                  <a:srgbClr val="0070C0"/>
                </a:solidFill>
                <a:latin typeface="+mj-lt"/>
              </a:rPr>
              <a:t>Từ những biện pháp tôi đã áp dụng bản thân rút ra nhiều bài học bổ ích sau: Bản thân phải luôn luôn tạo ra môi trường trò chuyện sống động gần gũi giữa trẻ với giáo viên. Quan tâm đến trẻ ở mọi lúc mọi nơi để giúp đỡ, uốn nắn trẻ và có kinh nghiệm trong việc xây dựng môi trường phát triển ngôn ngữ và tạo môi trường thật sự thân thiện cho trẻ, phải biết gợi mở, tạo môi trường </a:t>
            </a:r>
            <a:r>
              <a:rPr lang="en-US" sz="2400" dirty="0" err="1" smtClean="0">
                <a:solidFill>
                  <a:srgbClr val="0070C0"/>
                </a:solidFill>
                <a:latin typeface="Times New Roman" panose="02020603050405020304" pitchFamily="18" charset="0"/>
                <a:cs typeface="Times New Roman" panose="02020603050405020304" pitchFamily="18" charset="0"/>
              </a:rPr>
              <a:t>để</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kích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thích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trẻ</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nói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trẻ</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phát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âm</a:t>
            </a:r>
            <a:r>
              <a:rPr lang="vi-VN" sz="2400" dirty="0" smtClean="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mj-lt"/>
              </a:rPr>
              <a:t>tạo điều kiện cho trẻ để trẻ có vốn sống, vốn kinh nghiệm cho trẻ để từ đó nâng cao và phát triển được ngôn ngữ của trẻ.</a:t>
            </a:r>
            <a:endParaRPr lang="en-US" sz="2400" dirty="0">
              <a:solidFill>
                <a:srgbClr val="0070C0"/>
              </a:solidFill>
              <a:latin typeface="+mj-lt"/>
            </a:endParaRPr>
          </a:p>
          <a:p>
            <a:r>
              <a:rPr lang="en-US" sz="2400" dirty="0">
                <a:solidFill>
                  <a:srgbClr val="0070C0"/>
                </a:solidFill>
                <a:latin typeface="+mj-lt"/>
              </a:rPr>
              <a:t>     </a:t>
            </a:r>
            <a:r>
              <a:rPr lang="vi-VN" sz="2400" dirty="0">
                <a:solidFill>
                  <a:srgbClr val="0070C0"/>
                </a:solidFill>
                <a:latin typeface="+mj-lt"/>
              </a:rPr>
              <a:t> Ngoài ra cô luôn là người bạn của trẻ, tìm từ ngữ của trẻ, thật dễ hiểu, tránh nói với trẻ bằng ngôn từ của người lớn trẻ sẽ rất khó nhớ. Biết phối kết hợp thật tốt giữa nhà trường và giáo viên, giữa giáo viên và phụ huynh, sưu tầm tranh ảnh, đồ dùng, đồ chơi đẹp, đảm bảo tính thẩm mỹ và khoa học, thu hút được trẻ vào </a:t>
            </a:r>
            <a:r>
              <a:rPr lang="vi-VN" sz="2400" dirty="0" err="1">
                <a:solidFill>
                  <a:srgbClr val="0070C0"/>
                </a:solidFill>
                <a:latin typeface="+mj-lt"/>
              </a:rPr>
              <a:t>tiết</a:t>
            </a:r>
            <a:r>
              <a:rPr lang="vi-VN" sz="2400" dirty="0">
                <a:solidFill>
                  <a:srgbClr val="0070C0"/>
                </a:solidFill>
                <a:latin typeface="+mj-lt"/>
              </a:rPr>
              <a:t> </a:t>
            </a:r>
            <a:r>
              <a:rPr lang="vi-VN" sz="2400" dirty="0" err="1">
                <a:solidFill>
                  <a:srgbClr val="0070C0"/>
                </a:solidFill>
                <a:latin typeface="+mj-lt"/>
              </a:rPr>
              <a:t>học</a:t>
            </a:r>
            <a:r>
              <a:rPr lang="vi-VN" sz="2400" dirty="0">
                <a:solidFill>
                  <a:srgbClr val="0070C0"/>
                </a:solidFill>
                <a:latin typeface="+mj-lt"/>
              </a:rPr>
              <a:t>.</a:t>
            </a:r>
            <a:endParaRPr lang="en-US" sz="2400" dirty="0">
              <a:solidFill>
                <a:srgbClr val="0070C0"/>
              </a:solidFill>
              <a:latin typeface="+mj-lt"/>
            </a:endParaRPr>
          </a:p>
        </p:txBody>
      </p:sp>
      <p:sp>
        <p:nvSpPr>
          <p:cNvPr id="6" name="TextBox 5"/>
          <p:cNvSpPr txBox="1"/>
          <p:nvPr/>
        </p:nvSpPr>
        <p:spPr>
          <a:xfrm>
            <a:off x="2819400" y="304800"/>
            <a:ext cx="3810000" cy="461665"/>
          </a:xfrm>
          <a:prstGeom prst="rect">
            <a:avLst/>
          </a:prstGeom>
          <a:solidFill>
            <a:schemeClr val="bg1"/>
          </a:solidFill>
        </p:spPr>
        <p:txBody>
          <a:bodyPr wrap="square" rtlCol="0">
            <a:spAutoFit/>
          </a:bodyPr>
          <a:lstStyle/>
          <a:p>
            <a:r>
              <a:rPr lang="en-US" sz="2400" b="1" dirty="0">
                <a:solidFill>
                  <a:srgbClr val="FF0000"/>
                </a:solidFill>
                <a:latin typeface="Times New Roman" pitchFamily="18" charset="0"/>
                <a:cs typeface="Times New Roman" pitchFamily="18" charset="0"/>
              </a:rPr>
              <a:t>BÀI HỌC KINH NGHIỆM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diamond(in)">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heckerboard(across)">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26929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446"/>
            <a:ext cx="9525000" cy="6858000"/>
          </a:xfrm>
          <a:prstGeom prst="rect">
            <a:avLst/>
          </a:prstGeom>
        </p:spPr>
      </p:pic>
      <p:sp>
        <p:nvSpPr>
          <p:cNvPr id="3" name="Content Placeholder 2"/>
          <p:cNvSpPr>
            <a:spLocks noGrp="1"/>
          </p:cNvSpPr>
          <p:nvPr>
            <p:ph idx="1"/>
          </p:nvPr>
        </p:nvSpPr>
        <p:spPr>
          <a:xfrm>
            <a:off x="342900" y="228600"/>
            <a:ext cx="8382000" cy="6224954"/>
          </a:xfrm>
          <a:solidFill>
            <a:schemeClr val="bg1"/>
          </a:solidFill>
        </p:spPr>
        <p:txBody>
          <a:bodyPr>
            <a:normAutofit fontScale="70000" lnSpcReduction="20000"/>
          </a:bodyPr>
          <a:lstStyle/>
          <a:p>
            <a:pPr marL="0" indent="0">
              <a:buNone/>
            </a:pPr>
            <a:r>
              <a:rPr lang="en-US" sz="5700" b="1" dirty="0" smtClean="0">
                <a:solidFill>
                  <a:srgbClr val="FF0000"/>
                </a:solidFill>
                <a:latin typeface="Times New Roman" pitchFamily="18" charset="0"/>
                <a:cs typeface="Times New Roman" pitchFamily="18" charset="0"/>
              </a:rPr>
              <a:t>I. </a:t>
            </a:r>
            <a:r>
              <a:rPr lang="en-US" sz="5700" b="1" dirty="0" err="1" smtClean="0">
                <a:solidFill>
                  <a:srgbClr val="FF0000"/>
                </a:solidFill>
                <a:latin typeface="Times New Roman" pitchFamily="18" charset="0"/>
                <a:cs typeface="Times New Roman" pitchFamily="18" charset="0"/>
              </a:rPr>
              <a:t>Lý</a:t>
            </a:r>
            <a:r>
              <a:rPr lang="en-US" sz="5700" b="1" dirty="0" smtClean="0">
                <a:solidFill>
                  <a:srgbClr val="FF0000"/>
                </a:solidFill>
                <a:latin typeface="Times New Roman" pitchFamily="18" charset="0"/>
                <a:cs typeface="Times New Roman" pitchFamily="18" charset="0"/>
              </a:rPr>
              <a:t> do </a:t>
            </a:r>
            <a:r>
              <a:rPr lang="en-US" sz="5700" b="1" dirty="0" err="1" smtClean="0">
                <a:solidFill>
                  <a:srgbClr val="FF0000"/>
                </a:solidFill>
                <a:latin typeface="Times New Roman" pitchFamily="18" charset="0"/>
                <a:cs typeface="Times New Roman" pitchFamily="18" charset="0"/>
              </a:rPr>
              <a:t>chọn</a:t>
            </a:r>
            <a:r>
              <a:rPr lang="en-US" sz="5700" b="1" dirty="0" smtClean="0">
                <a:solidFill>
                  <a:srgbClr val="FF0000"/>
                </a:solidFill>
                <a:latin typeface="Times New Roman" pitchFamily="18" charset="0"/>
                <a:cs typeface="Times New Roman" pitchFamily="18" charset="0"/>
              </a:rPr>
              <a:t> </a:t>
            </a:r>
            <a:r>
              <a:rPr lang="en-US" sz="5700" b="1" dirty="0" err="1" smtClean="0">
                <a:solidFill>
                  <a:srgbClr val="FF0000"/>
                </a:solidFill>
                <a:latin typeface="Times New Roman" pitchFamily="18" charset="0"/>
                <a:cs typeface="Times New Roman" pitchFamily="18" charset="0"/>
              </a:rPr>
              <a:t>đề</a:t>
            </a:r>
            <a:r>
              <a:rPr lang="en-US" sz="5700" b="1" dirty="0" smtClean="0">
                <a:solidFill>
                  <a:srgbClr val="FF0000"/>
                </a:solidFill>
                <a:latin typeface="Times New Roman" pitchFamily="18" charset="0"/>
                <a:cs typeface="Times New Roman" pitchFamily="18" charset="0"/>
              </a:rPr>
              <a:t> </a:t>
            </a:r>
            <a:r>
              <a:rPr lang="en-US" sz="5700" b="1" dirty="0" err="1" smtClean="0">
                <a:solidFill>
                  <a:srgbClr val="FF0000"/>
                </a:solidFill>
                <a:latin typeface="Times New Roman" pitchFamily="18" charset="0"/>
                <a:cs typeface="Times New Roman" pitchFamily="18" charset="0"/>
              </a:rPr>
              <a:t>tài</a:t>
            </a:r>
            <a:r>
              <a:rPr lang="en-US" sz="5700" b="1" dirty="0" smtClean="0">
                <a:solidFill>
                  <a:srgbClr val="FF0000"/>
                </a:solidFill>
                <a:latin typeface="Times New Roman" pitchFamily="18" charset="0"/>
                <a:cs typeface="Times New Roman" pitchFamily="18" charset="0"/>
              </a:rPr>
              <a:t>:</a:t>
            </a:r>
            <a:endParaRPr lang="en-US" sz="5700" dirty="0" smtClean="0"/>
          </a:p>
          <a:p>
            <a:pPr marL="0" indent="0" algn="just">
              <a:lnSpc>
                <a:spcPct val="140000"/>
              </a:lnSpc>
              <a:buNone/>
            </a:pPr>
            <a:r>
              <a:rPr lang="en-US" sz="3400" dirty="0" smtClean="0">
                <a:solidFill>
                  <a:srgbClr val="0070C0"/>
                </a:solidFill>
                <a:latin typeface="Times New Roman" panose="02020603050405020304" pitchFamily="18" charset="0"/>
                <a:cs typeface="Times New Roman" panose="02020603050405020304" pitchFamily="18" charset="0"/>
              </a:rPr>
              <a:t>- </a:t>
            </a:r>
            <a:r>
              <a:rPr lang="vi-VN" sz="3400" dirty="0" smtClean="0">
                <a:solidFill>
                  <a:srgbClr val="0070C0"/>
                </a:solidFill>
                <a:latin typeface="Times New Roman" panose="02020603050405020304" pitchFamily="18" charset="0"/>
                <a:cs typeface="Times New Roman" panose="02020603050405020304" pitchFamily="18" charset="0"/>
              </a:rPr>
              <a:t>Bác </a:t>
            </a:r>
            <a:r>
              <a:rPr lang="vi-VN" sz="3400" dirty="0">
                <a:solidFill>
                  <a:srgbClr val="0070C0"/>
                </a:solidFill>
                <a:latin typeface="Times New Roman" panose="02020603050405020304" pitchFamily="18" charset="0"/>
                <a:cs typeface="Times New Roman" panose="02020603050405020304" pitchFamily="18" charset="0"/>
              </a:rPr>
              <a:t>Hồ đã dạy: “Tiếng nói là thứ của cải lâu đời và vô cùng quý báu của dân tộc, chúng ta phải giữ gìn nó, quý trọng nó.”</a:t>
            </a:r>
            <a:endParaRPr lang="en-US" sz="3400" dirty="0">
              <a:solidFill>
                <a:srgbClr val="0070C0"/>
              </a:solidFill>
              <a:latin typeface="Times New Roman" panose="02020603050405020304" pitchFamily="18" charset="0"/>
              <a:cs typeface="Times New Roman" panose="02020603050405020304" pitchFamily="18" charset="0"/>
            </a:endParaRPr>
          </a:p>
          <a:p>
            <a:pPr marL="0" indent="0" algn="just">
              <a:lnSpc>
                <a:spcPct val="140000"/>
              </a:lnSpc>
              <a:buNone/>
            </a:pPr>
            <a:r>
              <a:rPr lang="en-US" sz="3400" dirty="0" smtClean="0">
                <a:solidFill>
                  <a:srgbClr val="0070C0"/>
                </a:solidFill>
                <a:latin typeface="Times New Roman" panose="02020603050405020304" pitchFamily="18" charset="0"/>
                <a:cs typeface="Times New Roman" panose="02020603050405020304" pitchFamily="18" charset="0"/>
              </a:rPr>
              <a:t>- </a:t>
            </a:r>
            <a:r>
              <a:rPr lang="vi-VN" sz="3400" dirty="0" smtClean="0">
                <a:solidFill>
                  <a:srgbClr val="0070C0"/>
                </a:solidFill>
                <a:latin typeface="Times New Roman" panose="02020603050405020304" pitchFamily="18" charset="0"/>
                <a:cs typeface="Times New Roman" panose="02020603050405020304" pitchFamily="18" charset="0"/>
              </a:rPr>
              <a:t>Ngôn </a:t>
            </a:r>
            <a:r>
              <a:rPr lang="vi-VN" sz="3400" dirty="0">
                <a:solidFill>
                  <a:srgbClr val="0070C0"/>
                </a:solidFill>
                <a:latin typeface="Times New Roman" panose="02020603050405020304" pitchFamily="18" charset="0"/>
                <a:cs typeface="Times New Roman" panose="02020603050405020304" pitchFamily="18" charset="0"/>
              </a:rPr>
              <a:t>ngữ có vai trò to lớn trong sự hình thành và phát triển nhân cách của trẻ em. Ngôn ngữ là phương tiện giữ gìn bảo tồn, truyền đạt và phát triển những kinh nghiệm lịch sử và phát triển xã hội của loài người. Trẻ em sinh ra đầu tiên là những cơ thể sinh học, nhờ có ngôn ngữ là phương tiện giao lưu bằng hoạt động tích cực của mình dưới sự giáo dục và dạy học của người lớn trẻ em dần chiếm lĩnh được những kinh nghiệm lịch sử- xã hội của loài người và biến nó thành cái riêng của mình. Trẻ em lĩnh hội ngôn ngữ sẽ trở thành những chủ thể có ý thức, lĩnh hội kinh nghiệm của loài người xây dựng xã hội ngày càng phát triển hơn.</a:t>
            </a:r>
            <a:endParaRPr lang="en-US" sz="3400" dirty="0">
              <a:solidFill>
                <a:srgbClr val="0070C0"/>
              </a:solidFill>
              <a:latin typeface="Times New Roman" panose="02020603050405020304" pitchFamily="18" charset="0"/>
              <a:cs typeface="Times New Roman" panose="02020603050405020304" pitchFamily="18" charset="0"/>
            </a:endParaRPr>
          </a:p>
          <a:p>
            <a:pPr>
              <a:lnSpc>
                <a:spcPct val="140000"/>
              </a:lnSpc>
            </a:pPr>
            <a:endParaRPr lang="en-US" sz="3400" dirty="0"/>
          </a:p>
        </p:txBody>
      </p:sp>
    </p:spTree>
    <p:extLst>
      <p:ext uri="{BB962C8B-B14F-4D97-AF65-F5344CB8AC3E}">
        <p14:creationId xmlns:p14="http://schemas.microsoft.com/office/powerpoint/2010/main" val="103975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446"/>
            <a:ext cx="9525000" cy="6858000"/>
          </a:xfrm>
          <a:prstGeom prst="rect">
            <a:avLst/>
          </a:prstGeom>
        </p:spPr>
      </p:pic>
      <p:sp>
        <p:nvSpPr>
          <p:cNvPr id="3" name="Content Placeholder 2"/>
          <p:cNvSpPr>
            <a:spLocks noGrp="1"/>
          </p:cNvSpPr>
          <p:nvPr>
            <p:ph idx="1"/>
          </p:nvPr>
        </p:nvSpPr>
        <p:spPr>
          <a:xfrm>
            <a:off x="342900" y="293077"/>
            <a:ext cx="8382000" cy="6224954"/>
          </a:xfrm>
          <a:solidFill>
            <a:schemeClr val="bg1"/>
          </a:solidFill>
        </p:spPr>
        <p:txBody>
          <a:bodyPr>
            <a:normAutofit fontScale="77500" lnSpcReduction="20000"/>
          </a:bodyPr>
          <a:lstStyle/>
          <a:p>
            <a:pPr marL="0" indent="0">
              <a:buNone/>
            </a:pPr>
            <a:r>
              <a:rPr lang="en-US" sz="5100" b="1" dirty="0" smtClean="0">
                <a:solidFill>
                  <a:srgbClr val="FF0000"/>
                </a:solidFill>
                <a:latin typeface="Times New Roman" pitchFamily="18" charset="0"/>
                <a:cs typeface="Times New Roman" pitchFamily="18" charset="0"/>
              </a:rPr>
              <a:t>II. </a:t>
            </a:r>
            <a:r>
              <a:rPr lang="en-US" sz="5100" b="1" dirty="0" err="1" smtClean="0">
                <a:solidFill>
                  <a:srgbClr val="FF0000"/>
                </a:solidFill>
                <a:latin typeface="Times New Roman" pitchFamily="18" charset="0"/>
                <a:cs typeface="Times New Roman" pitchFamily="18" charset="0"/>
              </a:rPr>
              <a:t>Cơ</a:t>
            </a:r>
            <a:r>
              <a:rPr lang="en-US" sz="5100" b="1" dirty="0" smtClean="0">
                <a:solidFill>
                  <a:srgbClr val="FF0000"/>
                </a:solidFill>
                <a:latin typeface="Times New Roman" pitchFamily="18" charset="0"/>
                <a:cs typeface="Times New Roman" pitchFamily="18" charset="0"/>
              </a:rPr>
              <a:t> </a:t>
            </a:r>
            <a:r>
              <a:rPr lang="en-US" sz="5100" b="1" dirty="0" err="1" smtClean="0">
                <a:solidFill>
                  <a:srgbClr val="FF0000"/>
                </a:solidFill>
                <a:latin typeface="Times New Roman" pitchFamily="18" charset="0"/>
                <a:cs typeface="Times New Roman" pitchFamily="18" charset="0"/>
              </a:rPr>
              <a:t>sở</a:t>
            </a:r>
            <a:r>
              <a:rPr lang="en-US" sz="5100" b="1" dirty="0" smtClean="0">
                <a:solidFill>
                  <a:srgbClr val="FF0000"/>
                </a:solidFill>
                <a:latin typeface="Times New Roman" pitchFamily="18" charset="0"/>
                <a:cs typeface="Times New Roman" pitchFamily="18" charset="0"/>
              </a:rPr>
              <a:t> </a:t>
            </a:r>
            <a:r>
              <a:rPr lang="en-US" sz="5100" b="1" dirty="0" err="1" smtClean="0">
                <a:solidFill>
                  <a:srgbClr val="FF0000"/>
                </a:solidFill>
                <a:latin typeface="Times New Roman" pitchFamily="18" charset="0"/>
                <a:cs typeface="Times New Roman" pitchFamily="18" charset="0"/>
              </a:rPr>
              <a:t>lý</a:t>
            </a:r>
            <a:r>
              <a:rPr lang="en-US" sz="5100" b="1" dirty="0" smtClean="0">
                <a:solidFill>
                  <a:srgbClr val="FF0000"/>
                </a:solidFill>
                <a:latin typeface="Times New Roman" pitchFamily="18" charset="0"/>
                <a:cs typeface="Times New Roman" pitchFamily="18" charset="0"/>
              </a:rPr>
              <a:t> </a:t>
            </a:r>
            <a:r>
              <a:rPr lang="en-US" sz="5100" b="1" dirty="0" err="1" smtClean="0">
                <a:solidFill>
                  <a:srgbClr val="FF0000"/>
                </a:solidFill>
                <a:latin typeface="Times New Roman" pitchFamily="18" charset="0"/>
                <a:cs typeface="Times New Roman" pitchFamily="18" charset="0"/>
              </a:rPr>
              <a:t>luận</a:t>
            </a:r>
            <a:r>
              <a:rPr lang="en-US" sz="5100" b="1" dirty="0" smtClean="0">
                <a:solidFill>
                  <a:srgbClr val="FF0000"/>
                </a:solidFill>
                <a:latin typeface="Times New Roman" pitchFamily="18" charset="0"/>
                <a:cs typeface="Times New Roman" pitchFamily="18" charset="0"/>
              </a:rPr>
              <a:t> </a:t>
            </a:r>
            <a:r>
              <a:rPr lang="en-US" sz="5100" b="1" dirty="0" err="1" smtClean="0">
                <a:solidFill>
                  <a:srgbClr val="FF0000"/>
                </a:solidFill>
                <a:latin typeface="Times New Roman" pitchFamily="18" charset="0"/>
                <a:cs typeface="Times New Roman" pitchFamily="18" charset="0"/>
              </a:rPr>
              <a:t>và</a:t>
            </a:r>
            <a:r>
              <a:rPr lang="en-US" sz="5100" b="1" dirty="0" smtClean="0">
                <a:solidFill>
                  <a:srgbClr val="FF0000"/>
                </a:solidFill>
                <a:latin typeface="Times New Roman" pitchFamily="18" charset="0"/>
                <a:cs typeface="Times New Roman" pitchFamily="18" charset="0"/>
              </a:rPr>
              <a:t> </a:t>
            </a:r>
            <a:r>
              <a:rPr lang="en-US" sz="5100" b="1" dirty="0" err="1" smtClean="0">
                <a:solidFill>
                  <a:srgbClr val="FF0000"/>
                </a:solidFill>
                <a:latin typeface="Times New Roman" pitchFamily="18" charset="0"/>
                <a:cs typeface="Times New Roman" pitchFamily="18" charset="0"/>
              </a:rPr>
              <a:t>cơ</a:t>
            </a:r>
            <a:r>
              <a:rPr lang="en-US" sz="5100" b="1" dirty="0" smtClean="0">
                <a:solidFill>
                  <a:srgbClr val="FF0000"/>
                </a:solidFill>
                <a:latin typeface="Times New Roman" pitchFamily="18" charset="0"/>
                <a:cs typeface="Times New Roman" pitchFamily="18" charset="0"/>
              </a:rPr>
              <a:t> </a:t>
            </a:r>
            <a:r>
              <a:rPr lang="en-US" sz="5100" b="1" dirty="0" err="1" smtClean="0">
                <a:solidFill>
                  <a:srgbClr val="FF0000"/>
                </a:solidFill>
                <a:latin typeface="Times New Roman" pitchFamily="18" charset="0"/>
                <a:cs typeface="Times New Roman" pitchFamily="18" charset="0"/>
              </a:rPr>
              <a:t>sở</a:t>
            </a:r>
            <a:r>
              <a:rPr lang="en-US" sz="5100" b="1" dirty="0" smtClean="0">
                <a:solidFill>
                  <a:srgbClr val="FF0000"/>
                </a:solidFill>
                <a:latin typeface="Times New Roman" pitchFamily="18" charset="0"/>
                <a:cs typeface="Times New Roman" pitchFamily="18" charset="0"/>
              </a:rPr>
              <a:t> </a:t>
            </a:r>
            <a:r>
              <a:rPr lang="en-US" sz="5100" b="1" dirty="0" err="1" smtClean="0">
                <a:solidFill>
                  <a:srgbClr val="FF0000"/>
                </a:solidFill>
                <a:latin typeface="Times New Roman" pitchFamily="18" charset="0"/>
                <a:cs typeface="Times New Roman" pitchFamily="18" charset="0"/>
              </a:rPr>
              <a:t>thực</a:t>
            </a:r>
            <a:r>
              <a:rPr lang="en-US" sz="5100" b="1" dirty="0" smtClean="0">
                <a:solidFill>
                  <a:srgbClr val="FF0000"/>
                </a:solidFill>
                <a:latin typeface="Times New Roman" pitchFamily="18" charset="0"/>
                <a:cs typeface="Times New Roman" pitchFamily="18" charset="0"/>
              </a:rPr>
              <a:t> </a:t>
            </a:r>
            <a:r>
              <a:rPr lang="en-US" sz="5100" b="1" dirty="0" err="1" smtClean="0">
                <a:solidFill>
                  <a:srgbClr val="FF0000"/>
                </a:solidFill>
                <a:latin typeface="Times New Roman" pitchFamily="18" charset="0"/>
                <a:cs typeface="Times New Roman" pitchFamily="18" charset="0"/>
              </a:rPr>
              <a:t>tiễn</a:t>
            </a:r>
            <a:r>
              <a:rPr lang="en-US" sz="5100" b="1" dirty="0" smtClean="0">
                <a:solidFill>
                  <a:srgbClr val="FF0000"/>
                </a:solidFill>
                <a:latin typeface="Times New Roman" pitchFamily="18" charset="0"/>
                <a:cs typeface="Times New Roman" pitchFamily="18" charset="0"/>
              </a:rPr>
              <a:t>:</a:t>
            </a:r>
            <a:endParaRPr lang="en-US" sz="5100" dirty="0" smtClean="0"/>
          </a:p>
          <a:p>
            <a:pPr marL="0" indent="0">
              <a:lnSpc>
                <a:spcPct val="140000"/>
              </a:lnSpc>
              <a:buNone/>
            </a:pPr>
            <a:r>
              <a:rPr lang="en-US" sz="4100" b="1" dirty="0" smtClean="0">
                <a:solidFill>
                  <a:srgbClr val="FF0000"/>
                </a:solidFill>
                <a:latin typeface="Times New Roman" panose="02020603050405020304" pitchFamily="18" charset="0"/>
                <a:cs typeface="Times New Roman" panose="02020603050405020304" pitchFamily="18" charset="0"/>
              </a:rPr>
              <a:t>1. </a:t>
            </a:r>
            <a:r>
              <a:rPr lang="en-US" sz="4100" b="1" dirty="0" err="1" smtClean="0">
                <a:solidFill>
                  <a:srgbClr val="FF0000"/>
                </a:solidFill>
                <a:latin typeface="Times New Roman" panose="02020603050405020304" pitchFamily="18" charset="0"/>
                <a:cs typeface="Times New Roman" panose="02020603050405020304" pitchFamily="18" charset="0"/>
              </a:rPr>
              <a:t>Cơ</a:t>
            </a:r>
            <a:r>
              <a:rPr lang="en-US" sz="4100" b="1" dirty="0" smtClean="0">
                <a:solidFill>
                  <a:srgbClr val="FF0000"/>
                </a:solidFill>
                <a:latin typeface="Times New Roman" panose="02020603050405020304" pitchFamily="18" charset="0"/>
                <a:cs typeface="Times New Roman" panose="02020603050405020304" pitchFamily="18" charset="0"/>
              </a:rPr>
              <a:t> </a:t>
            </a:r>
            <a:r>
              <a:rPr lang="en-US" sz="4100" b="1" dirty="0" err="1" smtClean="0">
                <a:solidFill>
                  <a:srgbClr val="FF0000"/>
                </a:solidFill>
                <a:latin typeface="Times New Roman" panose="02020603050405020304" pitchFamily="18" charset="0"/>
                <a:cs typeface="Times New Roman" panose="02020603050405020304" pitchFamily="18" charset="0"/>
              </a:rPr>
              <a:t>sở</a:t>
            </a:r>
            <a:r>
              <a:rPr lang="en-US" sz="4100" b="1" dirty="0" smtClean="0">
                <a:solidFill>
                  <a:srgbClr val="FF0000"/>
                </a:solidFill>
                <a:latin typeface="Times New Roman" panose="02020603050405020304" pitchFamily="18" charset="0"/>
                <a:cs typeface="Times New Roman" panose="02020603050405020304" pitchFamily="18" charset="0"/>
              </a:rPr>
              <a:t> </a:t>
            </a:r>
            <a:r>
              <a:rPr lang="en-US" sz="4100" b="1" dirty="0" err="1" smtClean="0">
                <a:solidFill>
                  <a:srgbClr val="FF0000"/>
                </a:solidFill>
                <a:latin typeface="Times New Roman" panose="02020603050405020304" pitchFamily="18" charset="0"/>
                <a:cs typeface="Times New Roman" panose="02020603050405020304" pitchFamily="18" charset="0"/>
              </a:rPr>
              <a:t>lý</a:t>
            </a:r>
            <a:r>
              <a:rPr lang="en-US" sz="4100" b="1" dirty="0" smtClean="0">
                <a:solidFill>
                  <a:srgbClr val="FF0000"/>
                </a:solidFill>
                <a:latin typeface="Times New Roman" panose="02020603050405020304" pitchFamily="18" charset="0"/>
                <a:cs typeface="Times New Roman" panose="02020603050405020304" pitchFamily="18" charset="0"/>
              </a:rPr>
              <a:t> </a:t>
            </a:r>
            <a:r>
              <a:rPr lang="en-US" sz="4100" b="1" dirty="0" err="1" smtClean="0">
                <a:solidFill>
                  <a:srgbClr val="FF0000"/>
                </a:solidFill>
                <a:latin typeface="Times New Roman" panose="02020603050405020304" pitchFamily="18" charset="0"/>
                <a:cs typeface="Times New Roman" panose="02020603050405020304" pitchFamily="18" charset="0"/>
              </a:rPr>
              <a:t>luận</a:t>
            </a:r>
            <a:r>
              <a:rPr lang="en-US" sz="4100" b="1" dirty="0" smtClean="0">
                <a:solidFill>
                  <a:srgbClr val="FF0000"/>
                </a:solidFill>
                <a:latin typeface="Times New Roman" panose="02020603050405020304" pitchFamily="18" charset="0"/>
                <a:cs typeface="Times New Roman" panose="02020603050405020304" pitchFamily="18" charset="0"/>
              </a:rPr>
              <a:t>:</a:t>
            </a:r>
          </a:p>
          <a:p>
            <a:pPr marL="0" indent="0">
              <a:lnSpc>
                <a:spcPct val="140000"/>
              </a:lnSpc>
              <a:buNone/>
            </a:pP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Ngôn </a:t>
            </a:r>
            <a:r>
              <a:rPr lang="vi-VN" sz="2800" dirty="0">
                <a:solidFill>
                  <a:srgbClr val="0070C0"/>
                </a:solidFill>
                <a:latin typeface="Times New Roman" panose="02020603050405020304" pitchFamily="18" charset="0"/>
                <a:cs typeface="Times New Roman" panose="02020603050405020304" pitchFamily="18" charset="0"/>
              </a:rPr>
              <a:t>ngữ còn là phương tiện giúp trẻ tìm hiểu khám phá, nhận thức về môi trường xung quanh, thông qua cử chỉ lời nói của người lớn trẻ sẽ được làm quen với các sự vật, hiện tượng có trong môi trường xung quanh. Nhờ có ngôn ngữ mà trẻ sẽ nhận biết ngày càng nhiều màu sắc, hình ảnh… của các sự vật , hiện tượng trong cuộc sống hàng ngày.</a:t>
            </a:r>
            <a:endParaRPr lang="en-US" sz="2800" dirty="0">
              <a:solidFill>
                <a:srgbClr val="0070C0"/>
              </a:solidFill>
              <a:latin typeface="Times New Roman" panose="02020603050405020304" pitchFamily="18" charset="0"/>
              <a:cs typeface="Times New Roman" panose="02020603050405020304" pitchFamily="18" charset="0"/>
            </a:endParaRPr>
          </a:p>
          <a:p>
            <a:pPr marL="0" indent="0">
              <a:lnSpc>
                <a:spcPct val="140000"/>
              </a:lnSpc>
              <a:buNone/>
            </a:pP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Đặc </a:t>
            </a:r>
            <a:r>
              <a:rPr lang="vi-VN" sz="2800" dirty="0">
                <a:solidFill>
                  <a:srgbClr val="0070C0"/>
                </a:solidFill>
                <a:latin typeface="Times New Roman" panose="02020603050405020304" pitchFamily="18" charset="0"/>
                <a:cs typeface="Times New Roman" panose="02020603050405020304" pitchFamily="18" charset="0"/>
              </a:rPr>
              <a:t>biệt đối với trẻ 24- 36 tháng, người lớn cần giúp trẻ phát triển mở rộng các loại vốn từ, biết sử dụng nhiều loại câu bằng cách thường xuyên nói chuyện với trẻ về những sự vật, hiện tượng, hình ảnh…. mà trẻ nhìn thấy trong sinh hoạt hành ngày, nói cho trẻ biết đặc điểm, tính chất, công dụng của chúng từ đó hình thành ngôn ngữ cho trẻ.</a:t>
            </a:r>
            <a:endParaRPr lang="en-US" sz="2800" dirty="0">
              <a:solidFill>
                <a:srgbClr val="0070C0"/>
              </a:solidFill>
              <a:latin typeface="Times New Roman" panose="02020603050405020304" pitchFamily="18" charset="0"/>
              <a:cs typeface="Times New Roman" panose="02020603050405020304" pitchFamily="18" charset="0"/>
            </a:endParaRPr>
          </a:p>
          <a:p>
            <a:pPr>
              <a:lnSpc>
                <a:spcPct val="140000"/>
              </a:lnSpc>
            </a:pPr>
            <a:endParaRPr lang="en-US" sz="2800" dirty="0">
              <a:solidFill>
                <a:srgbClr val="0070C0"/>
              </a:solidFill>
            </a:endParaRPr>
          </a:p>
        </p:txBody>
      </p:sp>
    </p:spTree>
    <p:extLst>
      <p:ext uri="{BB962C8B-B14F-4D97-AF65-F5344CB8AC3E}">
        <p14:creationId xmlns:p14="http://schemas.microsoft.com/office/powerpoint/2010/main" val="2638302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TextBox 4"/>
          <p:cNvSpPr txBox="1"/>
          <p:nvPr/>
        </p:nvSpPr>
        <p:spPr>
          <a:xfrm>
            <a:off x="342900" y="534311"/>
            <a:ext cx="8458200" cy="5558445"/>
          </a:xfrm>
          <a:prstGeom prst="rect">
            <a:avLst/>
          </a:prstGeom>
          <a:solidFill>
            <a:schemeClr val="bg1"/>
          </a:solidFill>
        </p:spPr>
        <p:txBody>
          <a:bodyPr wrap="square" rtlCol="0">
            <a:spAutoFit/>
          </a:bodyPr>
          <a:lstStyle/>
          <a:p>
            <a:pPr algn="ctr"/>
            <a:endParaRPr lang="en-US" sz="2400" b="1" dirty="0">
              <a:latin typeface="Times New Roman" pitchFamily="18" charset="0"/>
              <a:cs typeface="Times New Roman" pitchFamily="18" charset="0"/>
            </a:endParaRPr>
          </a:p>
          <a:p>
            <a:pPr>
              <a:lnSpc>
                <a:spcPct val="120000"/>
              </a:lnSpc>
            </a:pPr>
            <a:r>
              <a:rPr lang="en-US" sz="3200" b="1" dirty="0" smtClean="0">
                <a:solidFill>
                  <a:srgbClr val="FF0000"/>
                </a:solidFill>
                <a:latin typeface="Times New Roman" panose="02020603050405020304" pitchFamily="18" charset="0"/>
                <a:cs typeface="Times New Roman" pitchFamily="18" charset="0"/>
              </a:rPr>
              <a:t>2. </a:t>
            </a:r>
            <a:r>
              <a:rPr lang="en-US" sz="3200" b="1" dirty="0" err="1" smtClean="0">
                <a:solidFill>
                  <a:srgbClr val="FF0000"/>
                </a:solidFill>
                <a:latin typeface="Times New Roman" panose="02020603050405020304" pitchFamily="18" charset="0"/>
                <a:cs typeface="Times New Roman" pitchFamily="18" charset="0"/>
              </a:rPr>
              <a:t>Cơ</a:t>
            </a:r>
            <a:r>
              <a:rPr lang="en-US" sz="3200" b="1" dirty="0" smtClean="0">
                <a:solidFill>
                  <a:srgbClr val="FF0000"/>
                </a:solidFill>
                <a:latin typeface="Times New Roman" panose="02020603050405020304" pitchFamily="18" charset="0"/>
                <a:cs typeface="Times New Roman" pitchFamily="18" charset="0"/>
              </a:rPr>
              <a:t> </a:t>
            </a:r>
            <a:r>
              <a:rPr lang="en-US" sz="3200" b="1" dirty="0" err="1" smtClean="0">
                <a:solidFill>
                  <a:srgbClr val="FF0000"/>
                </a:solidFill>
                <a:latin typeface="Times New Roman" panose="02020603050405020304" pitchFamily="18" charset="0"/>
                <a:cs typeface="Times New Roman" pitchFamily="18" charset="0"/>
              </a:rPr>
              <a:t>sở</a:t>
            </a:r>
            <a:r>
              <a:rPr lang="en-US" sz="3200" b="1" dirty="0" smtClean="0">
                <a:solidFill>
                  <a:srgbClr val="FF0000"/>
                </a:solidFill>
                <a:latin typeface="Times New Roman" panose="02020603050405020304" pitchFamily="18" charset="0"/>
                <a:cs typeface="Times New Roman" pitchFamily="18" charset="0"/>
              </a:rPr>
              <a:t> </a:t>
            </a:r>
            <a:r>
              <a:rPr lang="en-US" sz="3200" b="1" dirty="0" err="1" smtClean="0">
                <a:solidFill>
                  <a:srgbClr val="FF0000"/>
                </a:solidFill>
                <a:latin typeface="Times New Roman" panose="02020603050405020304" pitchFamily="18" charset="0"/>
                <a:cs typeface="Times New Roman" pitchFamily="18" charset="0"/>
              </a:rPr>
              <a:t>thực</a:t>
            </a:r>
            <a:r>
              <a:rPr lang="en-US" sz="3200" b="1" dirty="0" smtClean="0">
                <a:solidFill>
                  <a:srgbClr val="FF0000"/>
                </a:solidFill>
                <a:latin typeface="Times New Roman" panose="02020603050405020304" pitchFamily="18" charset="0"/>
                <a:cs typeface="Times New Roman" pitchFamily="18" charset="0"/>
              </a:rPr>
              <a:t> </a:t>
            </a:r>
            <a:r>
              <a:rPr lang="en-US" sz="3200" b="1" dirty="0" err="1" smtClean="0">
                <a:solidFill>
                  <a:srgbClr val="FF0000"/>
                </a:solidFill>
                <a:latin typeface="Times New Roman" panose="02020603050405020304" pitchFamily="18" charset="0"/>
                <a:cs typeface="Times New Roman" pitchFamily="18" charset="0"/>
              </a:rPr>
              <a:t>tiễn</a:t>
            </a:r>
            <a:r>
              <a:rPr lang="en-US" sz="3200" b="1" dirty="0" smtClean="0">
                <a:solidFill>
                  <a:srgbClr val="FF0000"/>
                </a:solidFill>
                <a:latin typeface="Times New Roman" panose="02020603050405020304" pitchFamily="18" charset="0"/>
                <a:cs typeface="Times New Roman" pitchFamily="18" charset="0"/>
              </a:rPr>
              <a:t>:</a:t>
            </a:r>
          </a:p>
          <a:p>
            <a:pPr algn="ctr">
              <a:lnSpc>
                <a:spcPct val="120000"/>
              </a:lnSpc>
            </a:pPr>
            <a:r>
              <a:rPr lang="en-US" sz="2800" b="1" dirty="0" smtClean="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Thuận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lợi</a:t>
            </a:r>
            <a:r>
              <a:rPr lang="en-US" sz="2400" b="1" dirty="0">
                <a:solidFill>
                  <a:srgbClr val="FF0000"/>
                </a:solidFill>
                <a:latin typeface="Times New Roman" pitchFamily="18" charset="0"/>
                <a:cs typeface="Times New Roman" pitchFamily="18" charset="0"/>
              </a:rPr>
              <a:t>:</a:t>
            </a:r>
          </a:p>
          <a:p>
            <a:pPr>
              <a:lnSpc>
                <a:spcPct val="120000"/>
              </a:lnSpc>
              <a:buFontTx/>
              <a:buChar char="-"/>
            </a:pPr>
            <a:r>
              <a:rPr lang="en-US" sz="2400" dirty="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Trong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năm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học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tôi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được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trường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phân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công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trách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nhóm</a:t>
            </a:r>
            <a:r>
              <a:rPr lang="en-US" sz="2400" dirty="0">
                <a:solidFill>
                  <a:srgbClr val="0070C0"/>
                </a:solidFill>
                <a:latin typeface="Times New Roman" panose="02020603050405020304" pitchFamily="18" charset="0"/>
                <a:cs typeface="Times New Roman" panose="02020603050405020304" pitchFamily="18" charset="0"/>
              </a:rPr>
              <a:t> 24 - 36 </a:t>
            </a:r>
            <a:r>
              <a:rPr lang="en-US" sz="2400" dirty="0" err="1">
                <a:solidFill>
                  <a:srgbClr val="0070C0"/>
                </a:solidFill>
                <a:latin typeface="Times New Roman" panose="02020603050405020304" pitchFamily="18" charset="0"/>
                <a:cs typeface="Times New Roman" panose="02020603050405020304" pitchFamily="18" charset="0"/>
              </a:rPr>
              <a:t>tháng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với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tổng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sô</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tre</a:t>
            </a:r>
            <a:r>
              <a:rPr lang="en-US" sz="2400" dirty="0">
                <a:solidFill>
                  <a:srgbClr val="0070C0"/>
                </a:solidFill>
                <a:latin typeface="Times New Roman" panose="02020603050405020304" pitchFamily="18" charset="0"/>
                <a:cs typeface="Times New Roman" panose="02020603050405020304" pitchFamily="18" charset="0"/>
              </a:rPr>
              <a:t>̉ là 27 </a:t>
            </a:r>
            <a:r>
              <a:rPr lang="en-US" sz="2400" dirty="0" err="1">
                <a:solidFill>
                  <a:srgbClr val="0070C0"/>
                </a:solidFill>
                <a:latin typeface="Times New Roman" panose="02020603050405020304" pitchFamily="18" charset="0"/>
                <a:cs typeface="Times New Roman" panose="02020603050405020304" pitchFamily="18" charset="0"/>
              </a:rPr>
              <a:t>cháu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itchFamily="18" charset="0"/>
                <a:cs typeface="Times New Roman" pitchFamily="18" charset="0"/>
              </a:rPr>
              <a:t>(</a:t>
            </a:r>
            <a:r>
              <a:rPr lang="en-US" sz="2400" dirty="0" err="1">
                <a:solidFill>
                  <a:srgbClr val="0070C0"/>
                </a:solidFill>
                <a:latin typeface="Times New Roman" pitchFamily="18" charset="0"/>
                <a:cs typeface="Times New Roman" pitchFamily="18" charset="0"/>
              </a:rPr>
              <a:t>trong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đó</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có</a:t>
            </a: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13 </a:t>
            </a:r>
            <a:r>
              <a:rPr lang="en-US" sz="2400" dirty="0" err="1">
                <a:solidFill>
                  <a:srgbClr val="0070C0"/>
                </a:solidFill>
                <a:latin typeface="Times New Roman" pitchFamily="18" charset="0"/>
                <a:cs typeface="Times New Roman" pitchFamily="18" charset="0"/>
              </a:rPr>
              <a:t>nam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a:t>
            </a:r>
            <a:r>
              <a:rPr lang="en-US" sz="2400" dirty="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14 </a:t>
            </a:r>
            <a:r>
              <a:rPr lang="en-US" sz="2400" dirty="0" err="1">
                <a:solidFill>
                  <a:srgbClr val="0070C0"/>
                </a:solidFill>
                <a:latin typeface="Times New Roman" pitchFamily="18" charset="0"/>
                <a:cs typeface="Times New Roman" pitchFamily="18" charset="0"/>
              </a:rPr>
              <a:t>nữ</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đạt</a:t>
            </a:r>
            <a:r>
              <a:rPr lang="en-US" sz="2400" dirty="0">
                <a:solidFill>
                  <a:srgbClr val="0070C0"/>
                </a:solidFill>
                <a:latin typeface="Times New Roman" pitchFamily="18" charset="0"/>
                <a:cs typeface="Times New Roman" pitchFamily="18" charset="0"/>
              </a:rPr>
              <a:t> 100%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cháu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trong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lớp</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khỏe</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mạnh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hồn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nhiên</a:t>
            </a:r>
            <a:r>
              <a:rPr lang="en-US" sz="2400" dirty="0">
                <a:solidFill>
                  <a:srgbClr val="0070C0"/>
                </a:solidFill>
                <a:latin typeface="Times New Roman" pitchFamily="18" charset="0"/>
                <a:cs typeface="Times New Roman" pitchFamily="18" charset="0"/>
              </a:rPr>
              <a:t>.</a:t>
            </a:r>
          </a:p>
          <a:p>
            <a:pPr>
              <a:lnSpc>
                <a:spcPct val="120000"/>
              </a:lnSpc>
              <a:buFontTx/>
              <a:buChar char="-"/>
            </a:pP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Được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sự</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quan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tâm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cấp</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lãnh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đạo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nhà</a:t>
            </a:r>
            <a:r>
              <a:rPr lang="en-US" sz="2400" dirty="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trường</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tạo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điều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kiện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về</a:t>
            </a:r>
            <a:r>
              <a:rPr lang="en-US" sz="2400" dirty="0">
                <a:solidFill>
                  <a:srgbClr val="0070C0"/>
                </a:solidFill>
                <a:latin typeface="Times New Roman" pitchFamily="18" charset="0"/>
                <a:cs typeface="Times New Roman" pitchFamily="18" charset="0"/>
              </a:rPr>
              <a:t> CSVC </a:t>
            </a:r>
            <a:r>
              <a:rPr lang="en-US" sz="2400" dirty="0" err="1">
                <a:solidFill>
                  <a:srgbClr val="0070C0"/>
                </a:solidFill>
                <a:latin typeface="Times New Roman" pitchFamily="18" charset="0"/>
                <a:cs typeface="Times New Roman" pitchFamily="18" charset="0"/>
              </a:rPr>
              <a:t>và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trang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thiết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bị</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đồ</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dùng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đồ</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chơi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tương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đối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đầy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đủ</a:t>
            </a:r>
            <a:r>
              <a:rPr lang="en-US" sz="2400" dirty="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đảm</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bảo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hoạt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động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cô</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trò</a:t>
            </a:r>
            <a:r>
              <a:rPr lang="en-US" sz="2400" dirty="0">
                <a:solidFill>
                  <a:srgbClr val="0070C0"/>
                </a:solidFill>
                <a:latin typeface="Times New Roman" pitchFamily="18" charset="0"/>
                <a:cs typeface="Times New Roman" pitchFamily="18" charset="0"/>
              </a:rPr>
              <a:t>.</a:t>
            </a:r>
          </a:p>
          <a:p>
            <a:pPr>
              <a:lnSpc>
                <a:spcPct val="120000"/>
              </a:lnSpc>
              <a:buFontTx/>
              <a:buChar char="-"/>
            </a:pP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số</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trẻ</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khỏe</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mạnh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a:t>
            </a:r>
            <a:r>
              <a:rPr lang="en-US" sz="2400" dirty="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được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phụ</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huynh</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quan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tâm</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phối</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hợp</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cùng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giáo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viên</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trong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việc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chăm</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sóc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giáo</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dục</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trẻ</a:t>
            </a:r>
            <a:r>
              <a:rPr lang="en-US" sz="2400" dirty="0" smtClean="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nhận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thức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trẻ</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tương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đối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đồng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đều</a:t>
            </a:r>
            <a:r>
              <a:rPr lang="en-US" sz="2400" dirty="0">
                <a:solidFill>
                  <a:srgbClr val="0070C0"/>
                </a:solidFill>
                <a:latin typeface="Times New Roman" pitchFamily="18" charset="0"/>
                <a:cs typeface="Times New Roman" pitchFamily="18" charset="0"/>
              </a:rPr>
              <a:t>.</a:t>
            </a:r>
          </a:p>
        </p:txBody>
      </p:sp>
      <p:sp>
        <p:nvSpPr>
          <p:cNvPr id="6" name="TextBox 5"/>
          <p:cNvSpPr txBox="1"/>
          <p:nvPr/>
        </p:nvSpPr>
        <p:spPr>
          <a:xfrm>
            <a:off x="1752600" y="3276600"/>
            <a:ext cx="5791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03502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ox(i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heckerboard(across)">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diamond(in)">
                                      <p:cBhvr>
                                        <p:cTn id="2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515"/>
            <a:ext cx="9144000" cy="6453485"/>
          </a:xfrm>
          <a:prstGeom prst="rect">
            <a:avLst/>
          </a:prstGeom>
        </p:spPr>
      </p:pic>
      <p:sp>
        <p:nvSpPr>
          <p:cNvPr id="5" name="TextBox 4"/>
          <p:cNvSpPr txBox="1"/>
          <p:nvPr/>
        </p:nvSpPr>
        <p:spPr>
          <a:xfrm>
            <a:off x="-1529218" y="-57150"/>
            <a:ext cx="11435218" cy="461665"/>
          </a:xfrm>
          <a:prstGeom prst="rect">
            <a:avLst/>
          </a:prstGeom>
          <a:solidFill>
            <a:schemeClr val="bg2"/>
          </a:solidFill>
        </p:spPr>
        <p:txBody>
          <a:bodyPr wrap="square" rtlCol="0">
            <a:spAutoFit/>
          </a:bodyPr>
          <a:lstStyle/>
          <a:p>
            <a:pPr algn="ctr"/>
            <a:endParaRPr lang="en-US" sz="2400" b="1" dirty="0">
              <a:latin typeface="Times New Roman" pitchFamily="18" charset="0"/>
              <a:cs typeface="Times New Roman" pitchFamily="18" charset="0"/>
            </a:endParaRPr>
          </a:p>
        </p:txBody>
      </p:sp>
      <p:sp>
        <p:nvSpPr>
          <p:cNvPr id="6" name="TextBox 5"/>
          <p:cNvSpPr txBox="1"/>
          <p:nvPr/>
        </p:nvSpPr>
        <p:spPr>
          <a:xfrm>
            <a:off x="1752600" y="3276600"/>
            <a:ext cx="5791200" cy="369332"/>
          </a:xfrm>
          <a:prstGeom prst="rect">
            <a:avLst/>
          </a:prstGeom>
          <a:noFill/>
        </p:spPr>
        <p:txBody>
          <a:bodyPr wrap="square" rtlCol="0">
            <a:spAutoFit/>
          </a:bodyPr>
          <a:lstStyle/>
          <a:p>
            <a:endParaRPr lang="en-US" dirty="0"/>
          </a:p>
        </p:txBody>
      </p:sp>
      <p:sp>
        <p:nvSpPr>
          <p:cNvPr id="7" name="TextBox 6"/>
          <p:cNvSpPr txBox="1"/>
          <p:nvPr/>
        </p:nvSpPr>
        <p:spPr>
          <a:xfrm>
            <a:off x="342900" y="866180"/>
            <a:ext cx="8610600" cy="5324535"/>
          </a:xfrm>
          <a:prstGeom prst="rect">
            <a:avLst/>
          </a:prstGeom>
          <a:solidFill>
            <a:schemeClr val="bg1"/>
          </a:solidFill>
        </p:spPr>
        <p:txBody>
          <a:bodyPr wrap="square" rtlCol="0">
            <a:spAutoFit/>
          </a:bodyPr>
          <a:lstStyle/>
          <a:p>
            <a:pPr algn="ctr"/>
            <a:endParaRPr lang="en-US" sz="2400" b="1" dirty="0">
              <a:latin typeface="Times New Roman" pitchFamily="18" charset="0"/>
              <a:cs typeface="Times New Roman" pitchFamily="18" charset="0"/>
            </a:endParaRPr>
          </a:p>
          <a:p>
            <a:pPr algn="ctr"/>
            <a:r>
              <a:rPr lang="en-US" sz="2800" b="1" dirty="0">
                <a:solidFill>
                  <a:srgbClr val="FF0000"/>
                </a:solidFill>
                <a:latin typeface="Times New Roman" panose="02020603050405020304"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khăn</a:t>
            </a:r>
            <a:endParaRPr lang="en-US" sz="2800" b="1" dirty="0">
              <a:solidFill>
                <a:srgbClr val="FF0000"/>
              </a:solidFill>
              <a:latin typeface="Times New Roman" pitchFamily="18" charset="0"/>
              <a:cs typeface="Times New Roman"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 Vì </a:t>
            </a:r>
            <a:r>
              <a:rPr lang="vi-VN" sz="3200" dirty="0" smtClean="0">
                <a:solidFill>
                  <a:srgbClr val="0070C0"/>
                </a:solidFill>
                <a:latin typeface="Times New Roman" panose="02020603050405020304" pitchFamily="18" charset="0"/>
                <a:cs typeface="Times New Roman" panose="02020603050405020304" pitchFamily="18" charset="0"/>
              </a:rPr>
              <a:t>nhi</a:t>
            </a:r>
            <a:r>
              <a:rPr lang="en-US" sz="3200" dirty="0" err="1" smtClean="0">
                <a:solidFill>
                  <a:srgbClr val="0070C0"/>
                </a:solidFill>
                <a:latin typeface="Times New Roman" panose="02020603050405020304" pitchFamily="18" charset="0"/>
                <a:cs typeface="Times New Roman" panose="02020603050405020304" pitchFamily="18" charset="0"/>
              </a:rPr>
              <a:t>ều</a:t>
            </a:r>
            <a:r>
              <a:rPr lang="vi-VN" sz="32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trẻ mới bắt đầu đi học nên còn khóc nhiều chưa thích nghi với điều kiện sinh hoạt của lớp nên còn bỡ ngỡ. Mỗi cháu lại có những sở thích và cá tính khác nhau.</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 Trí nhớ của trẻ còn nhiều hạn chế, trẻ chưa nhớ hết trật tự của các âm khi sắp xếp thành câu vì thế trẻ thường xuyên bỏ bớt từ, bớt âm khi nói.</a:t>
            </a:r>
            <a:endParaRPr lang="en-US" sz="3200" dirty="0">
              <a:solidFill>
                <a:srgbClr val="0070C0"/>
              </a:solidFill>
              <a:latin typeface="Times New Roman" panose="02020603050405020304" pitchFamily="18" charset="0"/>
              <a:cs typeface="Times New Roman" panose="02020603050405020304" pitchFamily="18" charset="0"/>
            </a:endParaRPr>
          </a:p>
          <a:p>
            <a:r>
              <a:rPr lang="vi-VN" sz="3200" dirty="0">
                <a:solidFill>
                  <a:srgbClr val="0070C0"/>
                </a:solidFill>
                <a:latin typeface="Times New Roman" panose="02020603050405020304" pitchFamily="18" charset="0"/>
                <a:cs typeface="Times New Roman" panose="02020603050405020304" pitchFamily="18" charset="0"/>
              </a:rPr>
              <a:t>- 60% trẻ phát âm chưa chính xác hay ngọng chữ x - s, dấu ngã - dấu sắc, dấu hỏi-dấu nặng.</a:t>
            </a:r>
            <a:endParaRPr lang="en-US" sz="32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ox(in)">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28800"/>
            <a:ext cx="9144000" cy="5488632"/>
          </a:xfrm>
          <a:prstGeom prst="rect">
            <a:avLst/>
          </a:prstGeom>
        </p:spPr>
      </p:pic>
      <p:sp>
        <p:nvSpPr>
          <p:cNvPr id="5" name="TextBox 4"/>
          <p:cNvSpPr txBox="1"/>
          <p:nvPr/>
        </p:nvSpPr>
        <p:spPr>
          <a:xfrm>
            <a:off x="1524000" y="228600"/>
            <a:ext cx="5067300" cy="631711"/>
          </a:xfrm>
          <a:prstGeom prst="rect">
            <a:avLst/>
          </a:prstGeom>
          <a:noFill/>
        </p:spPr>
        <p:txBody>
          <a:bodyPr wrap="square" rtlCol="0">
            <a:spAutoFit/>
          </a:bodyPr>
          <a:lstStyle/>
          <a:p>
            <a:pPr>
              <a:lnSpc>
                <a:spcPct val="120000"/>
              </a:lnSpc>
            </a:pPr>
            <a:r>
              <a:rPr lang="en-US" sz="3200" b="1" dirty="0" smtClean="0">
                <a:solidFill>
                  <a:srgbClr val="FF0000"/>
                </a:solidFill>
                <a:latin typeface="Times New Roman" panose="02020603050405020304" pitchFamily="18" charset="0"/>
                <a:cs typeface="Times New Roman" pitchFamily="18" charset="0"/>
              </a:rPr>
              <a:t>3. </a:t>
            </a:r>
            <a:r>
              <a:rPr lang="en-US" sz="3200" b="1" dirty="0" err="1" smtClean="0">
                <a:solidFill>
                  <a:srgbClr val="FF0000"/>
                </a:solidFill>
                <a:latin typeface="Times New Roman" panose="02020603050405020304" pitchFamily="18" charset="0"/>
                <a:cs typeface="Times New Roman" pitchFamily="18" charset="0"/>
              </a:rPr>
              <a:t>Khảo</a:t>
            </a:r>
            <a:r>
              <a:rPr lang="en-US" sz="3200" b="1" dirty="0" smtClean="0">
                <a:solidFill>
                  <a:srgbClr val="FF0000"/>
                </a:solidFill>
                <a:latin typeface="Times New Roman" panose="02020603050405020304" pitchFamily="18" charset="0"/>
                <a:cs typeface="Times New Roman" pitchFamily="18" charset="0"/>
              </a:rPr>
              <a:t> </a:t>
            </a:r>
            <a:r>
              <a:rPr lang="en-US" sz="3200" b="1" dirty="0" err="1" smtClean="0">
                <a:solidFill>
                  <a:srgbClr val="FF0000"/>
                </a:solidFill>
                <a:latin typeface="Times New Roman" panose="02020603050405020304" pitchFamily="18" charset="0"/>
                <a:cs typeface="Times New Roman" pitchFamily="18" charset="0"/>
              </a:rPr>
              <a:t>sát</a:t>
            </a:r>
            <a:r>
              <a:rPr lang="en-US" sz="3200" b="1" dirty="0" smtClean="0">
                <a:solidFill>
                  <a:srgbClr val="FF0000"/>
                </a:solidFill>
                <a:latin typeface="Times New Roman" panose="02020603050405020304" pitchFamily="18" charset="0"/>
                <a:cs typeface="Times New Roman" pitchFamily="18" charset="0"/>
              </a:rPr>
              <a:t> </a:t>
            </a:r>
            <a:r>
              <a:rPr lang="en-US" sz="3200" b="1" dirty="0" err="1" smtClean="0">
                <a:solidFill>
                  <a:srgbClr val="FF0000"/>
                </a:solidFill>
                <a:latin typeface="Times New Roman" panose="02020603050405020304" pitchFamily="18" charset="0"/>
                <a:cs typeface="Times New Roman" pitchFamily="18" charset="0"/>
              </a:rPr>
              <a:t>thực</a:t>
            </a:r>
            <a:r>
              <a:rPr lang="en-US" sz="3200" b="1" dirty="0" smtClean="0">
                <a:solidFill>
                  <a:srgbClr val="FF0000"/>
                </a:solidFill>
                <a:latin typeface="Times New Roman" panose="02020603050405020304" pitchFamily="18" charset="0"/>
                <a:cs typeface="Times New Roman" pitchFamily="18" charset="0"/>
              </a:rPr>
              <a:t> </a:t>
            </a:r>
            <a:r>
              <a:rPr lang="en-US" sz="3200" b="1" dirty="0" err="1" smtClean="0">
                <a:solidFill>
                  <a:srgbClr val="FF0000"/>
                </a:solidFill>
                <a:latin typeface="Times New Roman" panose="02020603050405020304" pitchFamily="18" charset="0"/>
                <a:cs typeface="Times New Roman" pitchFamily="18" charset="0"/>
              </a:rPr>
              <a:t>trạng</a:t>
            </a:r>
            <a:r>
              <a:rPr lang="en-US" sz="3200" b="1" dirty="0" smtClean="0">
                <a:solidFill>
                  <a:srgbClr val="FF0000"/>
                </a:solidFill>
                <a:latin typeface="Times New Roman" panose="02020603050405020304" pitchFamily="18" charset="0"/>
                <a:cs typeface="Times New Roman" pitchFamily="18" charset="0"/>
              </a:rPr>
              <a:t>:</a:t>
            </a:r>
            <a:endParaRPr lang="en-US" sz="3200" b="1" dirty="0">
              <a:solidFill>
                <a:srgbClr val="FF0000"/>
              </a:solidFill>
              <a:latin typeface="Times New Roman" panose="02020603050405020304"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65182185"/>
              </p:ext>
            </p:extLst>
          </p:nvPr>
        </p:nvGraphicFramePr>
        <p:xfrm>
          <a:off x="0" y="1828800"/>
          <a:ext cx="9144000" cy="3535680"/>
        </p:xfrm>
        <a:graphic>
          <a:graphicData uri="http://schemas.openxmlformats.org/drawingml/2006/table">
            <a:tbl>
              <a:tblPr firstRow="1" firstCol="1" bandRow="1">
                <a:tableStyleId>{5C22544A-7EE6-4342-B048-85BDC9FD1C3A}</a:tableStyleId>
              </a:tblPr>
              <a:tblGrid>
                <a:gridCol w="714082">
                  <a:extLst>
                    <a:ext uri="{9D8B030D-6E8A-4147-A177-3AD203B41FA5}">
                      <a16:colId xmlns:a16="http://schemas.microsoft.com/office/drawing/2014/main" val="20000"/>
                    </a:ext>
                  </a:extLst>
                </a:gridCol>
                <a:gridCol w="4619918">
                  <a:extLst>
                    <a:ext uri="{9D8B030D-6E8A-4147-A177-3AD203B41FA5}">
                      <a16:colId xmlns:a16="http://schemas.microsoft.com/office/drawing/2014/main" val="20001"/>
                    </a:ext>
                  </a:extLst>
                </a:gridCol>
                <a:gridCol w="1274165">
                  <a:extLst>
                    <a:ext uri="{9D8B030D-6E8A-4147-A177-3AD203B41FA5}">
                      <a16:colId xmlns:a16="http://schemas.microsoft.com/office/drawing/2014/main" val="20002"/>
                    </a:ext>
                  </a:extLst>
                </a:gridCol>
                <a:gridCol w="1240435">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1664681">
                <a:tc>
                  <a:txBody>
                    <a:bodyPr/>
                    <a:lstStyle/>
                    <a:p>
                      <a:pPr marL="0" marR="0" algn="ctr">
                        <a:spcBef>
                          <a:spcPts val="0"/>
                        </a:spcBef>
                        <a:spcAft>
                          <a:spcPts val="0"/>
                        </a:spcAft>
                      </a:pPr>
                      <a:r>
                        <a:rPr lang="en-US" sz="4000" dirty="0" smtClean="0">
                          <a:effectLst/>
                          <a:latin typeface="Times New Roman" pitchFamily="18" charset="0"/>
                          <a:cs typeface="Times New Roman" pitchFamily="18" charset="0"/>
                        </a:rPr>
                        <a:t>TT</a:t>
                      </a:r>
                      <a:endParaRPr lang="en-US" sz="3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4000" dirty="0" err="1">
                          <a:effectLst/>
                          <a:latin typeface="Times New Roman" pitchFamily="18" charset="0"/>
                          <a:cs typeface="Times New Roman" pitchFamily="18" charset="0"/>
                        </a:rPr>
                        <a:t>Nội</a:t>
                      </a:r>
                      <a:r>
                        <a:rPr lang="en-US" sz="4000" dirty="0">
                          <a:effectLst/>
                          <a:latin typeface="Times New Roman" pitchFamily="18" charset="0"/>
                          <a:cs typeface="Times New Roman" pitchFamily="18" charset="0"/>
                        </a:rPr>
                        <a:t> dung </a:t>
                      </a:r>
                      <a:r>
                        <a:rPr lang="en-US" sz="4000" dirty="0" err="1">
                          <a:effectLst/>
                          <a:latin typeface="Times New Roman" pitchFamily="18" charset="0"/>
                          <a:cs typeface="Times New Roman" pitchFamily="18" charset="0"/>
                        </a:rPr>
                        <a:t>khảo</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sát</a:t>
                      </a:r>
                      <a:endParaRPr lang="en-US" sz="3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3600" dirty="0" err="1">
                          <a:effectLst/>
                          <a:latin typeface="Times New Roman" pitchFamily="18" charset="0"/>
                          <a:ea typeface="Times New Roman"/>
                          <a:cs typeface="Times New Roman" pitchFamily="18" charset="0"/>
                        </a:rPr>
                        <a:t>Tổng</a:t>
                      </a:r>
                      <a:r>
                        <a:rPr lang="en-US" sz="3600" baseline="0" dirty="0">
                          <a:effectLst/>
                          <a:latin typeface="Times New Roman" pitchFamily="18" charset="0"/>
                          <a:ea typeface="Times New Roman"/>
                          <a:cs typeface="Times New Roman" pitchFamily="18" charset="0"/>
                        </a:rPr>
                        <a:t> </a:t>
                      </a:r>
                    </a:p>
                    <a:p>
                      <a:pPr marL="0" marR="0" algn="ctr">
                        <a:spcBef>
                          <a:spcPts val="0"/>
                        </a:spcBef>
                        <a:spcAft>
                          <a:spcPts val="0"/>
                        </a:spcAft>
                      </a:pPr>
                      <a:r>
                        <a:rPr lang="en-US" sz="3600" baseline="0" dirty="0" err="1">
                          <a:effectLst/>
                          <a:latin typeface="Times New Roman" pitchFamily="18" charset="0"/>
                          <a:ea typeface="Times New Roman"/>
                          <a:cs typeface="Times New Roman" pitchFamily="18" charset="0"/>
                        </a:rPr>
                        <a:t>Số</a:t>
                      </a:r>
                      <a:endParaRPr lang="en-US" sz="3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4000" dirty="0" err="1">
                          <a:effectLst/>
                          <a:latin typeface="Times New Roman" pitchFamily="18" charset="0"/>
                          <a:cs typeface="Times New Roman" pitchFamily="18" charset="0"/>
                        </a:rPr>
                        <a:t>Số</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trẻ</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đạt</a:t>
                      </a:r>
                      <a:endParaRPr lang="en-US" sz="36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4000" dirty="0" err="1">
                          <a:effectLst/>
                          <a:latin typeface="Times New Roman" pitchFamily="18" charset="0"/>
                          <a:cs typeface="Times New Roman" pitchFamily="18" charset="0"/>
                        </a:rPr>
                        <a:t>Tỷ</a:t>
                      </a:r>
                      <a:r>
                        <a:rPr lang="en-US" sz="4000" dirty="0">
                          <a:effectLst/>
                          <a:latin typeface="Times New Roman" pitchFamily="18" charset="0"/>
                          <a:cs typeface="Times New Roman" pitchFamily="18" charset="0"/>
                        </a:rPr>
                        <a:t> </a:t>
                      </a:r>
                      <a:r>
                        <a:rPr lang="en-US" sz="4000" dirty="0" err="1">
                          <a:effectLst/>
                          <a:latin typeface="Times New Roman" pitchFamily="18" charset="0"/>
                          <a:cs typeface="Times New Roman" pitchFamily="18" charset="0"/>
                        </a:rPr>
                        <a:t>lệ</a:t>
                      </a:r>
                      <a:endParaRPr lang="en-US" sz="3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marL="0" marR="0" algn="ctr">
                        <a:spcBef>
                          <a:spcPts val="0"/>
                        </a:spcBef>
                        <a:spcAft>
                          <a:spcPts val="0"/>
                        </a:spcAft>
                      </a:pPr>
                      <a:r>
                        <a:rPr lang="en-US" sz="2800" dirty="0">
                          <a:effectLst/>
                          <a:latin typeface="Times New Roman" pitchFamily="18" charset="0"/>
                          <a:cs typeface="Times New Roman" pitchFamily="18" charset="0"/>
                        </a:rPr>
                        <a:t>1</a:t>
                      </a:r>
                      <a:endParaRPr lang="en-US" sz="28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2800" dirty="0" err="1">
                          <a:solidFill>
                            <a:srgbClr val="FF0000"/>
                          </a:solidFill>
                          <a:effectLst/>
                          <a:latin typeface="Times New Roman" pitchFamily="18" charset="0"/>
                          <a:cs typeface="Times New Roman" pitchFamily="18" charset="0"/>
                        </a:rPr>
                        <a:t>Khả</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năng</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nghe</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hiểu</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ngôn</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ngữ</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smtClean="0">
                          <a:solidFill>
                            <a:srgbClr val="FF0000"/>
                          </a:solidFill>
                          <a:effectLst/>
                          <a:latin typeface="Times New Roman" pitchFamily="18" charset="0"/>
                          <a:ea typeface="Times New Roman"/>
                          <a:cs typeface="Times New Roman" pitchFamily="18" charset="0"/>
                        </a:rPr>
                        <a:t>27</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a:solidFill>
                            <a:srgbClr val="FF0000"/>
                          </a:solidFill>
                          <a:effectLst/>
                          <a:latin typeface="Times New Roman" pitchFamily="18" charset="0"/>
                          <a:cs typeface="Times New Roman" pitchFamily="18" charset="0"/>
                        </a:rPr>
                        <a:t>12</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smtClean="0">
                          <a:solidFill>
                            <a:srgbClr val="FF0000"/>
                          </a:solidFill>
                          <a:effectLst/>
                          <a:latin typeface="Times New Roman" pitchFamily="18" charset="0"/>
                          <a:cs typeface="Times New Roman" pitchFamily="18" charset="0"/>
                        </a:rPr>
                        <a:t>44%</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01"/>
                  </a:ext>
                </a:extLst>
              </a:tr>
              <a:tr h="0">
                <a:tc>
                  <a:txBody>
                    <a:bodyPr/>
                    <a:lstStyle/>
                    <a:p>
                      <a:pPr marL="0" marR="0" algn="ctr">
                        <a:spcBef>
                          <a:spcPts val="0"/>
                        </a:spcBef>
                        <a:spcAft>
                          <a:spcPts val="0"/>
                        </a:spcAft>
                      </a:pPr>
                      <a:r>
                        <a:rPr lang="en-US" sz="2800" dirty="0">
                          <a:effectLst/>
                          <a:latin typeface="Times New Roman" pitchFamily="18" charset="0"/>
                          <a:cs typeface="Times New Roman" pitchFamily="18" charset="0"/>
                        </a:rPr>
                        <a:t>2</a:t>
                      </a:r>
                      <a:endParaRPr lang="en-US" sz="28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2800" dirty="0" err="1" smtClean="0">
                          <a:solidFill>
                            <a:srgbClr val="FF0000"/>
                          </a:solidFill>
                          <a:effectLst/>
                          <a:latin typeface="Times New Roman" pitchFamily="18" charset="0"/>
                          <a:cs typeface="Times New Roman" pitchFamily="18" charset="0"/>
                        </a:rPr>
                        <a:t>Vốn</a:t>
                      </a:r>
                      <a:r>
                        <a:rPr lang="en-US" sz="2800" baseline="0" dirty="0" smtClean="0">
                          <a:solidFill>
                            <a:srgbClr val="FF0000"/>
                          </a:solidFill>
                          <a:effectLst/>
                          <a:latin typeface="Times New Roman" pitchFamily="18" charset="0"/>
                          <a:cs typeface="Times New Roman" pitchFamily="18" charset="0"/>
                        </a:rPr>
                        <a:t> </a:t>
                      </a:r>
                      <a:r>
                        <a:rPr lang="en-US" sz="2800" baseline="0" dirty="0" err="1" smtClean="0">
                          <a:solidFill>
                            <a:srgbClr val="FF0000"/>
                          </a:solidFill>
                          <a:effectLst/>
                          <a:latin typeface="Times New Roman" pitchFamily="18" charset="0"/>
                          <a:cs typeface="Times New Roman" pitchFamily="18" charset="0"/>
                        </a:rPr>
                        <a:t>từ</a:t>
                      </a:r>
                      <a:r>
                        <a:rPr lang="en-US" sz="2800" baseline="0" dirty="0" smtClean="0">
                          <a:solidFill>
                            <a:srgbClr val="FF0000"/>
                          </a:solidFill>
                          <a:effectLst/>
                          <a:latin typeface="Times New Roman" pitchFamily="18" charset="0"/>
                          <a:cs typeface="Times New Roman" pitchFamily="18" charset="0"/>
                        </a:rPr>
                        <a:t> </a:t>
                      </a:r>
                      <a:r>
                        <a:rPr lang="en-US" sz="2800" baseline="0" dirty="0" err="1" smtClean="0">
                          <a:solidFill>
                            <a:srgbClr val="FF0000"/>
                          </a:solidFill>
                          <a:effectLst/>
                          <a:latin typeface="Times New Roman" pitchFamily="18" charset="0"/>
                          <a:cs typeface="Times New Roman" pitchFamily="18" charset="0"/>
                        </a:rPr>
                        <a:t>của</a:t>
                      </a:r>
                      <a:r>
                        <a:rPr lang="en-US" sz="2800" baseline="0" dirty="0" smtClean="0">
                          <a:solidFill>
                            <a:srgbClr val="FF0000"/>
                          </a:solidFill>
                          <a:effectLst/>
                          <a:latin typeface="Times New Roman" pitchFamily="18" charset="0"/>
                          <a:cs typeface="Times New Roman" pitchFamily="18" charset="0"/>
                        </a:rPr>
                        <a:t> </a:t>
                      </a:r>
                      <a:r>
                        <a:rPr lang="en-US" sz="2800" baseline="0" dirty="0" err="1" smtClean="0">
                          <a:solidFill>
                            <a:srgbClr val="FF0000"/>
                          </a:solidFill>
                          <a:effectLst/>
                          <a:latin typeface="Times New Roman" pitchFamily="18" charset="0"/>
                          <a:cs typeface="Times New Roman" pitchFamily="18" charset="0"/>
                        </a:rPr>
                        <a:t>trẻ</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smtClean="0">
                          <a:solidFill>
                            <a:srgbClr val="FF0000"/>
                          </a:solidFill>
                          <a:effectLst/>
                          <a:latin typeface="Times New Roman" pitchFamily="18" charset="0"/>
                          <a:ea typeface="Times New Roman"/>
                          <a:cs typeface="Times New Roman" pitchFamily="18" charset="0"/>
                        </a:rPr>
                        <a:t>27</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a:solidFill>
                            <a:srgbClr val="FF0000"/>
                          </a:solidFill>
                          <a:effectLst/>
                          <a:latin typeface="Times New Roman" pitchFamily="18" charset="0"/>
                          <a:ea typeface="Times New Roman"/>
                          <a:cs typeface="Times New Roman" pitchFamily="18" charset="0"/>
                        </a:rPr>
                        <a:t>6</a:t>
                      </a: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smtClean="0">
                          <a:solidFill>
                            <a:srgbClr val="FF0000"/>
                          </a:solidFill>
                          <a:effectLst/>
                          <a:latin typeface="Times New Roman" pitchFamily="18" charset="0"/>
                          <a:cs typeface="Times New Roman" pitchFamily="18" charset="0"/>
                        </a:rPr>
                        <a:t>22%</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02"/>
                  </a:ext>
                </a:extLst>
              </a:tr>
              <a:tr h="0">
                <a:tc>
                  <a:txBody>
                    <a:bodyPr/>
                    <a:lstStyle/>
                    <a:p>
                      <a:pPr marL="0" marR="0" algn="ctr">
                        <a:spcBef>
                          <a:spcPts val="0"/>
                        </a:spcBef>
                        <a:spcAft>
                          <a:spcPts val="0"/>
                        </a:spcAft>
                      </a:pPr>
                      <a:r>
                        <a:rPr lang="en-US" sz="2800" dirty="0">
                          <a:effectLst/>
                          <a:latin typeface="Times New Roman" pitchFamily="18" charset="0"/>
                          <a:ea typeface="+mn-ea"/>
                          <a:cs typeface="Times New Roman" pitchFamily="18" charset="0"/>
                        </a:rPr>
                        <a:t>3</a:t>
                      </a:r>
                      <a:endParaRPr lang="en-US" sz="28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2800" dirty="0" err="1" smtClean="0">
                          <a:solidFill>
                            <a:srgbClr val="FF0000"/>
                          </a:solidFill>
                          <a:effectLst/>
                          <a:latin typeface="Times New Roman" pitchFamily="18" charset="0"/>
                          <a:cs typeface="Times New Roman" pitchFamily="18" charset="0"/>
                        </a:rPr>
                        <a:t>Trẻ</a:t>
                      </a:r>
                      <a:r>
                        <a:rPr lang="en-US" sz="2800" dirty="0" smtClean="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giao</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tiếp</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mạnh</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dạn</a:t>
                      </a:r>
                      <a:r>
                        <a:rPr lang="en-US" sz="2800" dirty="0">
                          <a:solidFill>
                            <a:srgbClr val="FF0000"/>
                          </a:solidFill>
                          <a:effectLst/>
                          <a:latin typeface="Times New Roman" pitchFamily="18" charset="0"/>
                          <a:cs typeface="Times New Roman" pitchFamily="18" charset="0"/>
                        </a:rPr>
                        <a:t>, </a:t>
                      </a:r>
                      <a:r>
                        <a:rPr lang="en-US" sz="2800" dirty="0" err="1">
                          <a:solidFill>
                            <a:srgbClr val="FF0000"/>
                          </a:solidFill>
                          <a:effectLst/>
                          <a:latin typeface="Times New Roman" pitchFamily="18" charset="0"/>
                          <a:cs typeface="Times New Roman" pitchFamily="18" charset="0"/>
                        </a:rPr>
                        <a:t>tự</a:t>
                      </a:r>
                      <a:r>
                        <a:rPr lang="en-US" sz="2800" dirty="0">
                          <a:solidFill>
                            <a:srgbClr val="FF0000"/>
                          </a:solidFill>
                          <a:effectLst/>
                          <a:latin typeface="Times New Roman" pitchFamily="18" charset="0"/>
                          <a:cs typeface="Times New Roman" pitchFamily="18" charset="0"/>
                        </a:rPr>
                        <a:t> tin</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smtClean="0">
                          <a:solidFill>
                            <a:srgbClr val="FF0000"/>
                          </a:solidFill>
                          <a:effectLst/>
                          <a:latin typeface="Times New Roman" pitchFamily="18" charset="0"/>
                          <a:ea typeface="Times New Roman"/>
                          <a:cs typeface="Times New Roman" pitchFamily="18" charset="0"/>
                        </a:rPr>
                        <a:t>27</a:t>
                      </a: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a:solidFill>
                            <a:srgbClr val="FF0000"/>
                          </a:solidFill>
                          <a:effectLst/>
                          <a:latin typeface="Times New Roman" pitchFamily="18" charset="0"/>
                          <a:ea typeface="Times New Roman"/>
                          <a:cs typeface="Times New Roman" pitchFamily="18" charset="0"/>
                        </a:rPr>
                        <a:t>5</a:t>
                      </a: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dirty="0">
                          <a:solidFill>
                            <a:srgbClr val="FF0000"/>
                          </a:solidFill>
                          <a:effectLst/>
                          <a:latin typeface="Times New Roman" pitchFamily="18" charset="0"/>
                          <a:cs typeface="Times New Roman" pitchFamily="18" charset="0"/>
                        </a:rPr>
                        <a:t> </a:t>
                      </a:r>
                      <a:r>
                        <a:rPr lang="en-US" sz="2800" dirty="0" smtClean="0">
                          <a:solidFill>
                            <a:srgbClr val="FF0000"/>
                          </a:solidFill>
                          <a:effectLst/>
                          <a:latin typeface="Times New Roman" pitchFamily="18" charset="0"/>
                          <a:cs typeface="Times New Roman" pitchFamily="18" charset="0"/>
                        </a:rPr>
                        <a:t>18,5%</a:t>
                      </a:r>
                    </a:p>
                    <a:p>
                      <a:pPr marL="0" marR="0" algn="ctr">
                        <a:spcBef>
                          <a:spcPts val="0"/>
                        </a:spcBef>
                        <a:spcAft>
                          <a:spcPts val="0"/>
                        </a:spcAft>
                      </a:pPr>
                      <a:endParaRPr lang="en-US" sz="280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1163933" y="1065717"/>
            <a:ext cx="72314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810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0070C0"/>
                </a:solidFill>
                <a:effectLst/>
                <a:latin typeface="Times New Roman" pitchFamily="18" charset="0"/>
                <a:ea typeface="Times New Roman" pitchFamily="18" charset="0"/>
                <a:cs typeface="Times New Roman" pitchFamily="18" charset="0"/>
              </a:rPr>
              <a:t>Bảng</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0070C0"/>
                </a:solidFill>
                <a:effectLst/>
                <a:latin typeface="Times New Roman" pitchFamily="18" charset="0"/>
                <a:ea typeface="Times New Roman" pitchFamily="18" charset="0"/>
                <a:cs typeface="Times New Roman" pitchFamily="18" charset="0"/>
              </a:rPr>
              <a:t>khảo</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0070C0"/>
                </a:solidFill>
                <a:effectLst/>
                <a:latin typeface="Times New Roman" pitchFamily="18" charset="0"/>
                <a:ea typeface="Times New Roman" pitchFamily="18" charset="0"/>
                <a:cs typeface="Times New Roman" pitchFamily="18" charset="0"/>
              </a:rPr>
              <a:t>sát</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0070C0"/>
                </a:solidFill>
                <a:effectLst/>
                <a:latin typeface="Times New Roman" pitchFamily="18" charset="0"/>
                <a:ea typeface="Times New Roman" pitchFamily="18" charset="0"/>
                <a:cs typeface="Times New Roman" pitchFamily="18" charset="0"/>
              </a:rPr>
              <a:t>đầu</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0070C0"/>
                </a:solidFill>
                <a:effectLst/>
                <a:latin typeface="Times New Roman" pitchFamily="18" charset="0"/>
                <a:ea typeface="Times New Roman" pitchFamily="18" charset="0"/>
                <a:cs typeface="Times New Roman" pitchFamily="18" charset="0"/>
              </a:rPr>
              <a:t>năm</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0070C0"/>
                </a:solidFill>
                <a:effectLst/>
                <a:latin typeface="Times New Roman" pitchFamily="18" charset="0"/>
                <a:ea typeface="Times New Roman" pitchFamily="18" charset="0"/>
                <a:cs typeface="Times New Roman" pitchFamily="18" charset="0"/>
              </a:rPr>
              <a:t>học</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2023 </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2024 </a:t>
            </a:r>
            <a:r>
              <a:rPr kumimoji="0" lang="en-US" sz="2400" b="1" i="0" u="none" strike="noStrike" cap="none" normalizeH="0" baseline="0" dirty="0" err="1">
                <a:ln>
                  <a:noFill/>
                </a:ln>
                <a:solidFill>
                  <a:srgbClr val="0070C0"/>
                </a:solidFill>
                <a:effectLst/>
                <a:latin typeface="Times New Roman" pitchFamily="18" charset="0"/>
                <a:ea typeface="Times New Roman" pitchFamily="18" charset="0"/>
                <a:cs typeface="Times New Roman" pitchFamily="18" charset="0"/>
              </a:rPr>
              <a:t>như</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a:ln>
                  <a:noFill/>
                </a:ln>
                <a:solidFill>
                  <a:srgbClr val="0070C0"/>
                </a:solidFill>
                <a:effectLst/>
                <a:latin typeface="Times New Roman" pitchFamily="18" charset="0"/>
                <a:ea typeface="Times New Roman" pitchFamily="18" charset="0"/>
                <a:cs typeface="Times New Roman" pitchFamily="18" charset="0"/>
              </a:rPr>
              <a:t>sau</a:t>
            </a:r>
            <a:r>
              <a:rPr kumimoji="0" lang="en-US" sz="24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a:ln>
                <a:noFill/>
              </a:ln>
              <a:solidFill>
                <a:srgbClr val="0070C0"/>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98349787"/>
              </p:ext>
            </p:extLst>
          </p:nvPr>
        </p:nvGraphicFramePr>
        <p:xfrm>
          <a:off x="653143" y="5384800"/>
          <a:ext cx="208280" cy="798286"/>
        </p:xfrm>
        <a:graphic>
          <a:graphicData uri="http://schemas.openxmlformats.org/drawingml/2006/table">
            <a:tbl>
              <a:tblPr/>
              <a:tblGrid>
                <a:gridCol w="208280">
                  <a:extLst>
                    <a:ext uri="{9D8B030D-6E8A-4147-A177-3AD203B41FA5}">
                      <a16:colId xmlns:a16="http://schemas.microsoft.com/office/drawing/2014/main" val="2076835247"/>
                    </a:ext>
                  </a:extLst>
                </a:gridCol>
              </a:tblGrid>
              <a:tr h="79828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232037765"/>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61916295"/>
              </p:ext>
            </p:extLst>
          </p:nvPr>
        </p:nvGraphicFramePr>
        <p:xfrm>
          <a:off x="0" y="5384800"/>
          <a:ext cx="9144000" cy="426720"/>
        </p:xfrm>
        <a:graphic>
          <a:graphicData uri="http://schemas.openxmlformats.org/drawingml/2006/table">
            <a:tbl>
              <a:tblPr firstRow="1" firstCol="1" bandRow="1">
                <a:tableStyleId>{5C22544A-7EE6-4342-B048-85BDC9FD1C3A}</a:tableStyleId>
              </a:tblPr>
              <a:tblGrid>
                <a:gridCol w="714082">
                  <a:extLst>
                    <a:ext uri="{9D8B030D-6E8A-4147-A177-3AD203B41FA5}">
                      <a16:colId xmlns:a16="http://schemas.microsoft.com/office/drawing/2014/main" val="1406713806"/>
                    </a:ext>
                  </a:extLst>
                </a:gridCol>
                <a:gridCol w="4619918">
                  <a:extLst>
                    <a:ext uri="{9D8B030D-6E8A-4147-A177-3AD203B41FA5}">
                      <a16:colId xmlns:a16="http://schemas.microsoft.com/office/drawing/2014/main" val="608077080"/>
                    </a:ext>
                  </a:extLst>
                </a:gridCol>
                <a:gridCol w="1274165">
                  <a:extLst>
                    <a:ext uri="{9D8B030D-6E8A-4147-A177-3AD203B41FA5}">
                      <a16:colId xmlns:a16="http://schemas.microsoft.com/office/drawing/2014/main" val="2923354296"/>
                    </a:ext>
                  </a:extLst>
                </a:gridCol>
                <a:gridCol w="1240435">
                  <a:extLst>
                    <a:ext uri="{9D8B030D-6E8A-4147-A177-3AD203B41FA5}">
                      <a16:colId xmlns:a16="http://schemas.microsoft.com/office/drawing/2014/main" val="1090570336"/>
                    </a:ext>
                  </a:extLst>
                </a:gridCol>
                <a:gridCol w="1295400">
                  <a:extLst>
                    <a:ext uri="{9D8B030D-6E8A-4147-A177-3AD203B41FA5}">
                      <a16:colId xmlns:a16="http://schemas.microsoft.com/office/drawing/2014/main" val="484908354"/>
                    </a:ext>
                  </a:extLst>
                </a:gridCol>
              </a:tblGrid>
              <a:tr h="0">
                <a:tc>
                  <a:txBody>
                    <a:bodyPr/>
                    <a:lstStyle/>
                    <a:p>
                      <a:pPr marL="0" marR="0" algn="ctr">
                        <a:spcBef>
                          <a:spcPts val="0"/>
                        </a:spcBef>
                        <a:spcAft>
                          <a:spcPts val="0"/>
                        </a:spcAft>
                      </a:pPr>
                      <a:r>
                        <a:rPr lang="en-US" sz="2800" dirty="0">
                          <a:effectLst/>
                          <a:latin typeface="Times New Roman" pitchFamily="18" charset="0"/>
                          <a:ea typeface="+mn-ea"/>
                          <a:cs typeface="Times New Roman" pitchFamily="18" charset="0"/>
                        </a:rPr>
                        <a:t>4</a:t>
                      </a:r>
                      <a:endParaRPr lang="en-US" sz="2800" dirty="0">
                        <a:effectLst/>
                        <a:latin typeface="Times New Roman" pitchFamily="18" charset="0"/>
                        <a:ea typeface="Times New Roman"/>
                        <a:cs typeface="Times New Roman" pitchFamily="18" charset="0"/>
                      </a:endParaRPr>
                    </a:p>
                  </a:txBody>
                  <a:tcPr marL="68580" marR="68580" marT="0" marB="0" anchor="ctr"/>
                </a:tc>
                <a:tc>
                  <a:txBody>
                    <a:bodyPr/>
                    <a:lstStyle/>
                    <a:p>
                      <a:pPr marL="0" marR="0">
                        <a:spcBef>
                          <a:spcPts val="0"/>
                        </a:spcBef>
                        <a:spcAft>
                          <a:spcPts val="0"/>
                        </a:spcAft>
                      </a:pPr>
                      <a:r>
                        <a:rPr lang="en-US" sz="2800" b="0" dirty="0" err="1" smtClean="0">
                          <a:solidFill>
                            <a:srgbClr val="FF0000"/>
                          </a:solidFill>
                          <a:effectLst/>
                          <a:latin typeface="Times New Roman" pitchFamily="18" charset="0"/>
                          <a:cs typeface="Times New Roman" pitchFamily="18" charset="0"/>
                        </a:rPr>
                        <a:t>Khả</a:t>
                      </a:r>
                      <a:r>
                        <a:rPr lang="en-US" sz="2800" b="0" baseline="0" dirty="0" smtClean="0">
                          <a:solidFill>
                            <a:srgbClr val="FF0000"/>
                          </a:solidFill>
                          <a:effectLst/>
                          <a:latin typeface="Times New Roman" pitchFamily="18" charset="0"/>
                          <a:cs typeface="Times New Roman" pitchFamily="18" charset="0"/>
                        </a:rPr>
                        <a:t> </a:t>
                      </a:r>
                      <a:r>
                        <a:rPr lang="en-US" sz="2800" b="0" baseline="0" dirty="0" err="1" smtClean="0">
                          <a:solidFill>
                            <a:srgbClr val="FF0000"/>
                          </a:solidFill>
                          <a:effectLst/>
                          <a:latin typeface="Times New Roman" pitchFamily="18" charset="0"/>
                          <a:cs typeface="Times New Roman" pitchFamily="18" charset="0"/>
                        </a:rPr>
                        <a:t>năng</a:t>
                      </a:r>
                      <a:r>
                        <a:rPr lang="en-US" sz="2800" b="0" baseline="0" dirty="0" smtClean="0">
                          <a:solidFill>
                            <a:srgbClr val="FF0000"/>
                          </a:solidFill>
                          <a:effectLst/>
                          <a:latin typeface="Times New Roman" pitchFamily="18" charset="0"/>
                          <a:cs typeface="Times New Roman" pitchFamily="18" charset="0"/>
                        </a:rPr>
                        <a:t> </a:t>
                      </a:r>
                      <a:r>
                        <a:rPr lang="en-US" sz="2800" b="0" baseline="0" dirty="0" err="1" smtClean="0">
                          <a:solidFill>
                            <a:srgbClr val="FF0000"/>
                          </a:solidFill>
                          <a:effectLst/>
                          <a:latin typeface="Times New Roman" pitchFamily="18" charset="0"/>
                          <a:cs typeface="Times New Roman" pitchFamily="18" charset="0"/>
                        </a:rPr>
                        <a:t>phát</a:t>
                      </a:r>
                      <a:r>
                        <a:rPr lang="en-US" sz="2800" b="0" baseline="0" dirty="0" smtClean="0">
                          <a:solidFill>
                            <a:srgbClr val="FF0000"/>
                          </a:solidFill>
                          <a:effectLst/>
                          <a:latin typeface="Times New Roman" pitchFamily="18" charset="0"/>
                          <a:cs typeface="Times New Roman" pitchFamily="18" charset="0"/>
                        </a:rPr>
                        <a:t> </a:t>
                      </a:r>
                      <a:r>
                        <a:rPr lang="en-US" sz="2800" b="0" baseline="0" dirty="0" err="1" smtClean="0">
                          <a:solidFill>
                            <a:srgbClr val="FF0000"/>
                          </a:solidFill>
                          <a:effectLst/>
                          <a:latin typeface="Times New Roman" pitchFamily="18" charset="0"/>
                          <a:cs typeface="Times New Roman" pitchFamily="18" charset="0"/>
                        </a:rPr>
                        <a:t>âm</a:t>
                      </a:r>
                      <a:r>
                        <a:rPr lang="en-US" sz="2800" b="0" baseline="0" dirty="0" smtClean="0">
                          <a:solidFill>
                            <a:srgbClr val="FF0000"/>
                          </a:solidFill>
                          <a:effectLst/>
                          <a:latin typeface="Times New Roman" pitchFamily="18" charset="0"/>
                          <a:cs typeface="Times New Roman" pitchFamily="18" charset="0"/>
                        </a:rPr>
                        <a:t> </a:t>
                      </a:r>
                      <a:r>
                        <a:rPr lang="en-US" sz="2800" b="0" baseline="0" dirty="0" err="1" smtClean="0">
                          <a:solidFill>
                            <a:srgbClr val="FF0000"/>
                          </a:solidFill>
                          <a:effectLst/>
                          <a:latin typeface="Times New Roman" pitchFamily="18" charset="0"/>
                          <a:cs typeface="Times New Roman" pitchFamily="18" charset="0"/>
                        </a:rPr>
                        <a:t>chuẩn</a:t>
                      </a:r>
                      <a:endParaRPr lang="en-US" sz="2800" b="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b="0" dirty="0" smtClean="0">
                          <a:solidFill>
                            <a:srgbClr val="FF0000"/>
                          </a:solidFill>
                          <a:effectLst/>
                          <a:latin typeface="Times New Roman" pitchFamily="18" charset="0"/>
                          <a:ea typeface="Times New Roman"/>
                          <a:cs typeface="Times New Roman" pitchFamily="18" charset="0"/>
                        </a:rPr>
                        <a:t>27</a:t>
                      </a:r>
                      <a:endParaRPr lang="en-US" sz="2800" b="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b="0" dirty="0">
                          <a:solidFill>
                            <a:srgbClr val="FF0000"/>
                          </a:solidFill>
                          <a:effectLst/>
                          <a:latin typeface="Times New Roman" pitchFamily="18" charset="0"/>
                          <a:ea typeface="Times New Roman"/>
                          <a:cs typeface="Times New Roman" pitchFamily="18" charset="0"/>
                        </a:rPr>
                        <a:t>6</a:t>
                      </a:r>
                    </a:p>
                  </a:txBody>
                  <a:tcPr marL="68580" marR="68580" marT="0" marB="0" anchor="ctr">
                    <a:solidFill>
                      <a:schemeClr val="accent4">
                        <a:lumMod val="20000"/>
                        <a:lumOff val="80000"/>
                      </a:schemeClr>
                    </a:solidFill>
                  </a:tcPr>
                </a:tc>
                <a:tc>
                  <a:txBody>
                    <a:bodyPr/>
                    <a:lstStyle/>
                    <a:p>
                      <a:pPr marL="0" marR="0" algn="ctr">
                        <a:spcBef>
                          <a:spcPts val="0"/>
                        </a:spcBef>
                        <a:spcAft>
                          <a:spcPts val="0"/>
                        </a:spcAft>
                      </a:pPr>
                      <a:r>
                        <a:rPr lang="en-US" sz="2800" b="0" dirty="0" smtClean="0">
                          <a:solidFill>
                            <a:srgbClr val="FF0000"/>
                          </a:solidFill>
                          <a:effectLst/>
                          <a:latin typeface="Times New Roman" pitchFamily="18" charset="0"/>
                          <a:cs typeface="Times New Roman" pitchFamily="18" charset="0"/>
                        </a:rPr>
                        <a:t>22%</a:t>
                      </a:r>
                      <a:endParaRPr lang="en-US" sz="2800" b="0" dirty="0">
                        <a:solidFill>
                          <a:srgbClr val="FF0000"/>
                        </a:solidFill>
                        <a:effectLst/>
                        <a:latin typeface="Times New Roman" pitchFamily="18" charset="0"/>
                        <a:ea typeface="Times New Roman"/>
                        <a:cs typeface="Times New Roman"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3628465866"/>
                  </a:ext>
                </a:extLst>
              </a:tr>
            </a:tbl>
          </a:graphicData>
        </a:graphic>
      </p:graphicFrame>
    </p:spTree>
    <p:extLst>
      <p:ext uri="{BB962C8B-B14F-4D97-AF65-F5344CB8AC3E}">
        <p14:creationId xmlns:p14="http://schemas.microsoft.com/office/powerpoint/2010/main" val="218912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82"/>
            <a:ext cx="9154581" cy="6865936"/>
          </a:xfrm>
        </p:spPr>
      </p:pic>
      <p:sp>
        <p:nvSpPr>
          <p:cNvPr id="7" name="TextBox 6"/>
          <p:cNvSpPr txBox="1"/>
          <p:nvPr/>
        </p:nvSpPr>
        <p:spPr>
          <a:xfrm>
            <a:off x="990600" y="228600"/>
            <a:ext cx="3352800" cy="683264"/>
          </a:xfrm>
          <a:prstGeom prst="rect">
            <a:avLst/>
          </a:prstGeom>
          <a:solidFill>
            <a:schemeClr val="bg1"/>
          </a:solidFill>
        </p:spPr>
        <p:txBody>
          <a:bodyPr wrap="square" rtlCol="0">
            <a:spAutoFit/>
          </a:bodyPr>
          <a:lstStyle/>
          <a:p>
            <a:pPr>
              <a:lnSpc>
                <a:spcPct val="120000"/>
              </a:lnSpc>
            </a:pPr>
            <a:r>
              <a:rPr lang="en-US" sz="3200" b="1" dirty="0" smtClean="0">
                <a:solidFill>
                  <a:srgbClr val="FF0000"/>
                </a:solidFill>
                <a:latin typeface="Times New Roman" panose="02020603050405020304" pitchFamily="18" charset="0"/>
                <a:cs typeface="Times New Roman" pitchFamily="18" charset="0"/>
              </a:rPr>
              <a:t>4. </a:t>
            </a:r>
            <a:r>
              <a:rPr lang="en-US" sz="3200" b="1" dirty="0" err="1" smtClean="0">
                <a:solidFill>
                  <a:srgbClr val="FF0000"/>
                </a:solidFill>
                <a:latin typeface="Times New Roman" panose="02020603050405020304" pitchFamily="18" charset="0"/>
                <a:cs typeface="Times New Roman" pitchFamily="18" charset="0"/>
              </a:rPr>
              <a:t>Nguyên</a:t>
            </a:r>
            <a:r>
              <a:rPr lang="en-US" sz="3200" b="1" dirty="0" smtClean="0">
                <a:solidFill>
                  <a:srgbClr val="FF0000"/>
                </a:solidFill>
                <a:latin typeface="Times New Roman" panose="02020603050405020304" pitchFamily="18" charset="0"/>
                <a:cs typeface="Times New Roman" pitchFamily="18" charset="0"/>
              </a:rPr>
              <a:t> </a:t>
            </a:r>
            <a:r>
              <a:rPr lang="en-US" sz="3200" b="1" dirty="0" err="1" smtClean="0">
                <a:solidFill>
                  <a:srgbClr val="FF0000"/>
                </a:solidFill>
                <a:latin typeface="Times New Roman" panose="02020603050405020304" pitchFamily="18" charset="0"/>
                <a:cs typeface="Times New Roman" pitchFamily="18" charset="0"/>
              </a:rPr>
              <a:t>nhân</a:t>
            </a:r>
            <a:r>
              <a:rPr lang="en-US" sz="3200" b="1" dirty="0" smtClean="0">
                <a:solidFill>
                  <a:srgbClr val="FF0000"/>
                </a:solidFill>
                <a:latin typeface="Times New Roman" panose="02020603050405020304" pitchFamily="18" charset="0"/>
                <a:cs typeface="Times New Roman" pitchFamily="18" charset="0"/>
              </a:rPr>
              <a:t>:</a:t>
            </a:r>
            <a:endParaRPr lang="en-US" sz="3200" b="1" dirty="0">
              <a:solidFill>
                <a:srgbClr val="FF0000"/>
              </a:solidFill>
              <a:latin typeface="Times New Roman" panose="02020603050405020304" pitchFamily="18" charset="0"/>
              <a:cs typeface="Times New Roman" pitchFamily="18" charset="0"/>
            </a:endParaRPr>
          </a:p>
        </p:txBody>
      </p:sp>
      <p:sp>
        <p:nvSpPr>
          <p:cNvPr id="8" name="Rectangle 7"/>
          <p:cNvSpPr/>
          <p:nvPr/>
        </p:nvSpPr>
        <p:spPr>
          <a:xfrm>
            <a:off x="838200" y="2274838"/>
            <a:ext cx="7391400" cy="3970318"/>
          </a:xfrm>
          <a:prstGeom prst="rect">
            <a:avLst/>
          </a:prstGeom>
        </p:spPr>
        <p:txBody>
          <a:bodyPr wrap="square">
            <a:spAutoFit/>
          </a:bodyPr>
          <a:lstStyle/>
          <a:p>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Trình </a:t>
            </a:r>
            <a:r>
              <a:rPr lang="vi-VN" sz="2800" dirty="0">
                <a:solidFill>
                  <a:srgbClr val="0070C0"/>
                </a:solidFill>
                <a:latin typeface="Times New Roman" pitchFamily="18" charset="0"/>
                <a:cs typeface="Times New Roman" pitchFamily="18" charset="0"/>
              </a:rPr>
              <a:t>độ nhận thức của trẻ không đồng đều</a:t>
            </a:r>
            <a:r>
              <a:rPr lang="en-US" sz="2800" dirty="0">
                <a:solidFill>
                  <a:srgbClr val="0070C0"/>
                </a:solidFill>
                <a:latin typeface="Times New Roman" pitchFamily="18" charset="0"/>
                <a:cs typeface="Times New Roman" pitchFamily="18" charset="0"/>
              </a:rPr>
              <a:t>, </a:t>
            </a:r>
            <a:r>
              <a:rPr lang="vi-VN" sz="2800" dirty="0">
                <a:solidFill>
                  <a:srgbClr val="0070C0"/>
                </a:solidFill>
                <a:latin typeface="Times New Roman" pitchFamily="18" charset="0"/>
                <a:cs typeface="Times New Roman" pitchFamily="18" charset="0"/>
              </a:rPr>
              <a:t>dẫn đến sự hiểu biết</a:t>
            </a:r>
            <a:r>
              <a:rPr lang="vi-VN" sz="2800" dirty="0" smtClean="0">
                <a:solidFill>
                  <a:srgbClr val="0070C0"/>
                </a:solidFill>
                <a:latin typeface="Times New Roman" pitchFamily="18" charset="0"/>
                <a:cs typeface="Times New Roman" pitchFamily="18" charset="0"/>
              </a:rPr>
              <a: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khả</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năng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phát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âm</a:t>
            </a:r>
            <a:r>
              <a:rPr lang="en-US" sz="2800" dirty="0" smtClean="0">
                <a:solidFill>
                  <a:srgbClr val="0070C0"/>
                </a:solidFill>
                <a:latin typeface="Times New Roman" pitchFamily="18" charset="0"/>
                <a:cs typeface="Times New Roman" pitchFamily="18" charset="0"/>
              </a:rPr>
              <a:t>,</a:t>
            </a:r>
            <a:r>
              <a:rPr lang="vi-VN" sz="2800" dirty="0" smtClean="0">
                <a:solidFill>
                  <a:srgbClr val="0070C0"/>
                </a:solidFill>
                <a:latin typeface="Times New Roman" pitchFamily="18" charset="0"/>
                <a:cs typeface="Times New Roman" pitchFamily="18" charset="0"/>
              </a:rPr>
              <a:t> </a:t>
            </a:r>
            <a:r>
              <a:rPr lang="vi-VN" sz="2800" dirty="0">
                <a:solidFill>
                  <a:srgbClr val="0070C0"/>
                </a:solidFill>
                <a:latin typeface="Times New Roman" pitchFamily="18" charset="0"/>
                <a:cs typeface="Times New Roman" pitchFamily="18" charset="0"/>
              </a:rPr>
              <a:t>phát triển ngôn ngữ…của trẻ cũng khác nhau. Ngôn ngữ, vốn từ của trẻ còn rất hạn chế, còn sử dụng ngôn ngữ thụ </a:t>
            </a:r>
            <a:r>
              <a:rPr lang="vi-VN" sz="2800" dirty="0" smtClean="0">
                <a:solidFill>
                  <a:srgbClr val="0070C0"/>
                </a:solidFill>
                <a:latin typeface="Times New Roman" pitchFamily="18" charset="0"/>
                <a:cs typeface="Times New Roman" pitchFamily="18" charset="0"/>
              </a:rPr>
              <a:t>động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chủ</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yếu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trẻ</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nhà</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trẻ</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thường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bắt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chước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nói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lại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theo</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lời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của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người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lớn</a:t>
            </a:r>
            <a:r>
              <a:rPr lang="vi-VN" sz="2800" dirty="0" smtClean="0">
                <a:solidFill>
                  <a:srgbClr val="0070C0"/>
                </a:solidFill>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Đ</a:t>
            </a:r>
            <a:r>
              <a:rPr lang="vi-VN" sz="2800" dirty="0" smtClean="0">
                <a:solidFill>
                  <a:srgbClr val="0070C0"/>
                </a:solidFill>
                <a:latin typeface="Times New Roman" pitchFamily="18" charset="0"/>
                <a:cs typeface="Times New Roman" pitchFamily="18" charset="0"/>
              </a:rPr>
              <a:t>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số</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trẻ</a:t>
            </a:r>
            <a:r>
              <a:rPr lang="en-US" sz="2800" dirty="0" smtClean="0">
                <a:solidFill>
                  <a:srgbClr val="0070C0"/>
                </a:solidFill>
                <a:latin typeface="Times New Roman" pitchFamily="18" charset="0"/>
                <a:cs typeface="Times New Roman" pitchFamily="18" charset="0"/>
              </a:rPr>
              <a:t> ở </a:t>
            </a:r>
            <a:r>
              <a:rPr lang="en-US" sz="2800" dirty="0" err="1" smtClean="0">
                <a:solidFill>
                  <a:srgbClr val="0070C0"/>
                </a:solidFill>
                <a:latin typeface="Times New Roman" pitchFamily="18" charset="0"/>
                <a:cs typeface="Times New Roman" pitchFamily="18" charset="0"/>
              </a:rPr>
              <a:t>nhà</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ít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tiếp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xúc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thế</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giới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xung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quanh</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trẻ</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chưa</a:t>
            </a:r>
            <a:r>
              <a:rPr lang="vi-VN" sz="2800" dirty="0" smtClean="0">
                <a:solidFill>
                  <a:srgbClr val="0070C0"/>
                </a:solidFill>
                <a:latin typeface="Times New Roman" pitchFamily="18" charset="0"/>
                <a:cs typeface="Times New Roman" pitchFamily="18" charset="0"/>
              </a:rPr>
              <a:t> </a:t>
            </a:r>
            <a:r>
              <a:rPr lang="vi-VN" sz="2800" dirty="0">
                <a:solidFill>
                  <a:srgbClr val="0070C0"/>
                </a:solidFill>
                <a:latin typeface="Times New Roman" pitchFamily="18" charset="0"/>
                <a:cs typeface="Times New Roman" pitchFamily="18" charset="0"/>
              </a:rPr>
              <a:t>được tác động, kích thích kịp thời để trẻ mạnh dạn, tự tin </a:t>
            </a:r>
            <a:r>
              <a:rPr lang="en-US" sz="2800" dirty="0" err="1" smtClean="0">
                <a:solidFill>
                  <a:srgbClr val="0070C0"/>
                </a:solidFill>
                <a:latin typeface="Times New Roman" pitchFamily="18" charset="0"/>
                <a:cs typeface="Times New Roman" pitchFamily="18" charset="0"/>
              </a:rPr>
              <a:t>phát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âm</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giao</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tiếp</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với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mọi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người</a:t>
            </a:r>
            <a:r>
              <a:rPr lang="en-US" sz="2800" dirty="0">
                <a:solidFill>
                  <a:srgbClr val="0070C0"/>
                </a:solidFill>
                <a:latin typeface="Times New Roman" pitchFamily="18" charset="0"/>
                <a:cs typeface="Times New Roman" pitchFamily="18" charset="0"/>
              </a:rPr>
              <a:t>.</a:t>
            </a:r>
            <a:r>
              <a:rPr lang="vi-VN" dirty="0" smtClean="0">
                <a:solidFill>
                  <a:srgbClr val="0070C0"/>
                </a:solidFill>
              </a:rPr>
              <a:t>.</a:t>
            </a:r>
            <a:endParaRPr lang="en-US" dirty="0">
              <a:solidFill>
                <a:srgbClr val="0070C0"/>
              </a:solidFill>
            </a:endParaRPr>
          </a:p>
        </p:txBody>
      </p:sp>
    </p:spTree>
    <p:extLst>
      <p:ext uri="{BB962C8B-B14F-4D97-AF65-F5344CB8AC3E}">
        <p14:creationId xmlns:p14="http://schemas.microsoft.com/office/powerpoint/2010/main" val="177932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0"/>
            <a:ext cx="9144000" cy="6858000"/>
          </a:xfrm>
          <a:prstGeom prst="rect">
            <a:avLst/>
          </a:prstGeom>
        </p:spPr>
      </p:pic>
      <p:sp>
        <p:nvSpPr>
          <p:cNvPr id="5" name="Rectangle 4"/>
          <p:cNvSpPr/>
          <p:nvPr/>
        </p:nvSpPr>
        <p:spPr>
          <a:xfrm>
            <a:off x="838200" y="2413338"/>
            <a:ext cx="7543800" cy="2677656"/>
          </a:xfrm>
          <a:prstGeom prst="rect">
            <a:avLst/>
          </a:prstGeom>
        </p:spPr>
        <p:txBody>
          <a:bodyPr wrap="square">
            <a:spAutoFit/>
          </a:bodyPr>
          <a:lstStyle/>
          <a:p>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Gia </a:t>
            </a:r>
            <a:r>
              <a:rPr lang="vi-VN" sz="2800" dirty="0">
                <a:solidFill>
                  <a:srgbClr val="0070C0"/>
                </a:solidFill>
                <a:latin typeface="Times New Roman" pitchFamily="18" charset="0"/>
                <a:cs typeface="Times New Roman" pitchFamily="18" charset="0"/>
              </a:rPr>
              <a:t>đình ít có sự trao đổi, giao lưu bằng ngôn ngữ giữa trẻ nhỏ và người lớn. Phụ huynh thường ít </a:t>
            </a:r>
            <a:r>
              <a:rPr lang="vi-VN" sz="2800" dirty="0" smtClean="0">
                <a:solidFill>
                  <a:srgbClr val="0070C0"/>
                </a:solidFill>
                <a:latin typeface="Times New Roman" pitchFamily="18" charset="0"/>
                <a:cs typeface="Times New Roman" pitchFamily="18" charset="0"/>
              </a:rPr>
              <a:t>nói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ít</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trò</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chuyện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với</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trẻ</a:t>
            </a:r>
            <a:r>
              <a:rPr lang="en-US" sz="2800" dirty="0" smtClean="0">
                <a:solidFill>
                  <a:srgbClr val="0070C0"/>
                </a:solidFill>
                <a:latin typeface="Times New Roman" pitchFamily="18" charset="0"/>
                <a:cs typeface="Times New Roman" pitchFamily="18" charset="0"/>
              </a:rPr>
              <a:t> d</a:t>
            </a:r>
            <a:r>
              <a:rPr lang="vi-VN" sz="2800" dirty="0" smtClean="0">
                <a:solidFill>
                  <a:srgbClr val="0070C0"/>
                </a:solidFill>
                <a:latin typeface="Times New Roman" pitchFamily="18" charset="0"/>
                <a:cs typeface="Times New Roman" pitchFamily="18" charset="0"/>
              </a:rPr>
              <a:t>o </a:t>
            </a:r>
            <a:r>
              <a:rPr lang="vi-VN" sz="2800" dirty="0">
                <a:solidFill>
                  <a:srgbClr val="0070C0"/>
                </a:solidFill>
                <a:latin typeface="Times New Roman" pitchFamily="18" charset="0"/>
                <a:cs typeface="Times New Roman" pitchFamily="18" charset="0"/>
              </a:rPr>
              <a:t>không có thời gian chơi cùng trẻ, nên phụ huynh thường hay cho trẻ xem tivi, điện thoại,…từ đó ngôn ngữ của trẻ bị hạn chế không được phát triển tốt.</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04839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6525</TotalTime>
  <Words>2797</Words>
  <Application>Microsoft Office PowerPoint</Application>
  <PresentationFormat>On-screen Show (4:3)</PresentationFormat>
  <Paragraphs>166</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hihi</dc:creator>
  <cp:lastModifiedBy>admin</cp:lastModifiedBy>
  <cp:revision>88</cp:revision>
  <dcterms:created xsi:type="dcterms:W3CDTF">2020-10-28T14:38:17Z</dcterms:created>
  <dcterms:modified xsi:type="dcterms:W3CDTF">2023-10-24T15:31:27Z</dcterms:modified>
</cp:coreProperties>
</file>